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8" r:id="rId2"/>
    <p:sldId id="316" r:id="rId3"/>
    <p:sldId id="325" r:id="rId4"/>
    <p:sldId id="296" r:id="rId5"/>
    <p:sldId id="322" r:id="rId6"/>
    <p:sldId id="323" r:id="rId7"/>
    <p:sldId id="326" r:id="rId8"/>
    <p:sldId id="327" r:id="rId9"/>
    <p:sldId id="334" r:id="rId10"/>
    <p:sldId id="328" r:id="rId11"/>
    <p:sldId id="329" r:id="rId12"/>
    <p:sldId id="324" r:id="rId13"/>
    <p:sldId id="330" r:id="rId14"/>
    <p:sldId id="331" r:id="rId15"/>
    <p:sldId id="332" r:id="rId16"/>
    <p:sldId id="333" r:id="rId17"/>
    <p:sldId id="319" r:id="rId18"/>
  </p:sldIdLst>
  <p:sldSz cx="9144000" cy="6858000" type="screen4x3"/>
  <p:notesSz cx="7099300" cy="939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6A11C"/>
    <a:srgbClr val="3569B2"/>
    <a:srgbClr val="1D61A0"/>
    <a:srgbClr val="12214C"/>
    <a:srgbClr val="112D60"/>
    <a:srgbClr val="0038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085" autoAdjust="0"/>
    <p:restoredTop sz="94660"/>
  </p:normalViewPr>
  <p:slideViewPr>
    <p:cSldViewPr snapToGrid="0" snapToObjects="1" showGuides="1">
      <p:cViewPr>
        <p:scale>
          <a:sx n="66" d="100"/>
          <a:sy n="66" d="100"/>
        </p:scale>
        <p:origin x="-75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2"/>
    </p:cViewPr>
  </p:sorterViewPr>
  <p:notesViewPr>
    <p:cSldViewPr snapToGrid="0" snapToObjects="1" showGuides="1">
      <p:cViewPr varScale="1">
        <p:scale>
          <a:sx n="109" d="100"/>
          <a:sy n="109" d="100"/>
        </p:scale>
        <p:origin x="-4200" y="-112"/>
      </p:cViewPr>
      <p:guideLst>
        <p:guide orient="horz" pos="2960"/>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900"/>
          </a:xfrm>
          <a:prstGeom prst="rect">
            <a:avLst/>
          </a:prstGeom>
        </p:spPr>
        <p:txBody>
          <a:bodyPr vert="horz" lIns="94265" tIns="47133" rIns="94265" bIns="47133" rtlCol="0"/>
          <a:lstStyle>
            <a:lvl1pPr algn="l">
              <a:defRPr sz="1200"/>
            </a:lvl1pPr>
          </a:lstStyle>
          <a:p>
            <a:endParaRPr lang="en-US" dirty="0"/>
          </a:p>
        </p:txBody>
      </p:sp>
      <p:sp>
        <p:nvSpPr>
          <p:cNvPr id="3" name="Date Placeholder 2"/>
          <p:cNvSpPr>
            <a:spLocks noGrp="1"/>
          </p:cNvSpPr>
          <p:nvPr>
            <p:ph type="dt" sz="quarter" idx="1"/>
          </p:nvPr>
        </p:nvSpPr>
        <p:spPr>
          <a:xfrm>
            <a:off x="4021294" y="0"/>
            <a:ext cx="3076363" cy="469900"/>
          </a:xfrm>
          <a:prstGeom prst="rect">
            <a:avLst/>
          </a:prstGeom>
        </p:spPr>
        <p:txBody>
          <a:bodyPr vert="horz" lIns="94265" tIns="47133" rIns="94265" bIns="47133" rtlCol="0"/>
          <a:lstStyle>
            <a:lvl1pPr algn="r">
              <a:defRPr sz="1200"/>
            </a:lvl1pPr>
          </a:lstStyle>
          <a:p>
            <a:fld id="{FFC38E94-EF9F-AD43-B1B9-430F7BBE355D}" type="datetimeFigureOut">
              <a:rPr lang="en-US" smtClean="0"/>
              <a:pPr/>
              <a:t>10/12/2011</a:t>
            </a:fld>
            <a:endParaRPr lang="en-US"/>
          </a:p>
        </p:txBody>
      </p:sp>
      <p:sp>
        <p:nvSpPr>
          <p:cNvPr id="4" name="Footer Placeholder 3"/>
          <p:cNvSpPr>
            <a:spLocks noGrp="1"/>
          </p:cNvSpPr>
          <p:nvPr>
            <p:ph type="ftr" sz="quarter" idx="2"/>
          </p:nvPr>
        </p:nvSpPr>
        <p:spPr>
          <a:xfrm>
            <a:off x="0" y="8926469"/>
            <a:ext cx="3076363" cy="469900"/>
          </a:xfrm>
          <a:prstGeom prst="rect">
            <a:avLst/>
          </a:prstGeom>
        </p:spPr>
        <p:txBody>
          <a:bodyPr vert="horz" lIns="94265" tIns="47133" rIns="94265" bIns="47133" rtlCol="0" anchor="b"/>
          <a:lstStyle>
            <a:lvl1pPr algn="l">
              <a:defRPr sz="1200"/>
            </a:lvl1pPr>
          </a:lstStyle>
          <a:p>
            <a:endParaRPr lang="en-US"/>
          </a:p>
        </p:txBody>
      </p:sp>
      <p:sp>
        <p:nvSpPr>
          <p:cNvPr id="5" name="Slide Number Placeholder 4"/>
          <p:cNvSpPr>
            <a:spLocks noGrp="1"/>
          </p:cNvSpPr>
          <p:nvPr>
            <p:ph type="sldNum" sz="quarter" idx="3"/>
          </p:nvPr>
        </p:nvSpPr>
        <p:spPr>
          <a:xfrm>
            <a:off x="4021294" y="8926469"/>
            <a:ext cx="3076363" cy="469900"/>
          </a:xfrm>
          <a:prstGeom prst="rect">
            <a:avLst/>
          </a:prstGeom>
        </p:spPr>
        <p:txBody>
          <a:bodyPr vert="horz" lIns="94265" tIns="47133" rIns="94265" bIns="47133" rtlCol="0" anchor="b"/>
          <a:lstStyle>
            <a:lvl1pPr algn="r">
              <a:defRPr sz="1200"/>
            </a:lvl1pPr>
          </a:lstStyle>
          <a:p>
            <a:fld id="{34E463B5-2E68-F648-A448-D2AB88C2224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900"/>
          </a:xfrm>
          <a:prstGeom prst="rect">
            <a:avLst/>
          </a:prstGeom>
        </p:spPr>
        <p:txBody>
          <a:bodyPr vert="horz" lIns="94265" tIns="47133" rIns="94265" bIns="47133" rtlCol="0"/>
          <a:lstStyle>
            <a:lvl1pPr algn="l">
              <a:defRPr sz="1200"/>
            </a:lvl1pPr>
          </a:lstStyle>
          <a:p>
            <a:endParaRPr lang="en-US"/>
          </a:p>
        </p:txBody>
      </p:sp>
      <p:sp>
        <p:nvSpPr>
          <p:cNvPr id="3" name="Date Placeholder 2"/>
          <p:cNvSpPr>
            <a:spLocks noGrp="1"/>
          </p:cNvSpPr>
          <p:nvPr>
            <p:ph type="dt" idx="1"/>
          </p:nvPr>
        </p:nvSpPr>
        <p:spPr>
          <a:xfrm>
            <a:off x="4021294" y="0"/>
            <a:ext cx="3076363" cy="469900"/>
          </a:xfrm>
          <a:prstGeom prst="rect">
            <a:avLst/>
          </a:prstGeom>
        </p:spPr>
        <p:txBody>
          <a:bodyPr vert="horz" lIns="94265" tIns="47133" rIns="94265" bIns="47133" rtlCol="0"/>
          <a:lstStyle>
            <a:lvl1pPr algn="r">
              <a:defRPr sz="1200"/>
            </a:lvl1pPr>
          </a:lstStyle>
          <a:p>
            <a:fld id="{3FAAF80B-56FC-5B45-82B5-E614D0BB497D}" type="datetimeFigureOut">
              <a:rPr lang="en-US" smtClean="0"/>
              <a:pPr/>
              <a:t>10/12/2011</a:t>
            </a:fld>
            <a:endParaRPr lang="en-US"/>
          </a:p>
        </p:txBody>
      </p:sp>
      <p:sp>
        <p:nvSpPr>
          <p:cNvPr id="4" name="Slide Image Placeholder 3"/>
          <p:cNvSpPr>
            <a:spLocks noGrp="1" noRot="1" noChangeAspect="1"/>
          </p:cNvSpPr>
          <p:nvPr>
            <p:ph type="sldImg" idx="2"/>
          </p:nvPr>
        </p:nvSpPr>
        <p:spPr>
          <a:xfrm>
            <a:off x="1200150" y="704850"/>
            <a:ext cx="4699000" cy="3524250"/>
          </a:xfrm>
          <a:prstGeom prst="rect">
            <a:avLst/>
          </a:prstGeom>
          <a:noFill/>
          <a:ln w="12700">
            <a:solidFill>
              <a:prstClr val="black"/>
            </a:solidFill>
          </a:ln>
        </p:spPr>
        <p:txBody>
          <a:bodyPr vert="horz" lIns="94265" tIns="47133" rIns="94265" bIns="47133" rtlCol="0" anchor="ctr"/>
          <a:lstStyle/>
          <a:p>
            <a:endParaRPr lang="en-US"/>
          </a:p>
        </p:txBody>
      </p:sp>
      <p:sp>
        <p:nvSpPr>
          <p:cNvPr id="5" name="Notes Placeholder 4"/>
          <p:cNvSpPr>
            <a:spLocks noGrp="1"/>
          </p:cNvSpPr>
          <p:nvPr>
            <p:ph type="body" sz="quarter" idx="3"/>
          </p:nvPr>
        </p:nvSpPr>
        <p:spPr>
          <a:xfrm>
            <a:off x="709930" y="4464050"/>
            <a:ext cx="5679440" cy="4229100"/>
          </a:xfrm>
          <a:prstGeom prst="rect">
            <a:avLst/>
          </a:prstGeom>
        </p:spPr>
        <p:txBody>
          <a:bodyPr vert="horz" lIns="94265" tIns="47133" rIns="94265" bIns="4713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6469"/>
            <a:ext cx="3076363" cy="469900"/>
          </a:xfrm>
          <a:prstGeom prst="rect">
            <a:avLst/>
          </a:prstGeom>
        </p:spPr>
        <p:txBody>
          <a:bodyPr vert="horz" lIns="94265" tIns="47133" rIns="94265" bIns="47133"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26469"/>
            <a:ext cx="3076363" cy="469900"/>
          </a:xfrm>
          <a:prstGeom prst="rect">
            <a:avLst/>
          </a:prstGeom>
        </p:spPr>
        <p:txBody>
          <a:bodyPr vert="horz" lIns="94265" tIns="47133" rIns="94265" bIns="47133" rtlCol="0" anchor="b"/>
          <a:lstStyle>
            <a:lvl1pPr algn="r">
              <a:defRPr sz="1200"/>
            </a:lvl1pPr>
          </a:lstStyle>
          <a:p>
            <a:fld id="{A0492BD6-1EFC-3244-9DAC-79AF7E6D1E6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video" Target="file:///\\localhost\Volumes\Core%20Share\Core\%20Jobs\Active\HNI\09-HNI-015%20Teaser%20Video\HNI%20Second-Small.mov" TargetMode="Externa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64646" y="10583"/>
            <a:ext cx="9159118" cy="6858000"/>
          </a:xfrm>
          <a:prstGeom prst="rect">
            <a:avLst/>
          </a:prstGeom>
          <a:solidFill>
            <a:schemeClr val="bg1"/>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59652" y="2130425"/>
            <a:ext cx="6479662" cy="1470025"/>
          </a:xfrm>
          <a:effectLst>
            <a:outerShdw blurRad="50800" dist="63500" dir="2700000">
              <a:srgbClr val="000000">
                <a:alpha val="43000"/>
              </a:srgbClr>
            </a:outerShdw>
          </a:effectLst>
        </p:spPr>
        <p:txBody>
          <a:bodyPr>
            <a:normAutofit/>
          </a:bodyPr>
          <a:lstStyle>
            <a:lvl1pPr>
              <a:defRPr sz="4200">
                <a:solidFill>
                  <a:srgbClr val="3569B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9652" y="3600450"/>
            <a:ext cx="7086600" cy="680165"/>
          </a:xfrm>
        </p:spPr>
        <p:txBody>
          <a:bodyPr>
            <a:normAutofit/>
          </a:bodyPr>
          <a:lstStyle>
            <a:lvl1pPr marL="0" indent="0" algn="l">
              <a:buNone/>
              <a:defRPr sz="2000">
                <a:solidFill>
                  <a:srgbClr val="F6A11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HNIcorner_cut.png"/>
          <p:cNvPicPr>
            <a:picLocks noChangeAspect="1"/>
          </p:cNvPicPr>
          <p:nvPr userDrawn="1"/>
        </p:nvPicPr>
        <p:blipFill>
          <a:blip r:embed="rId2"/>
          <a:stretch>
            <a:fillRect/>
          </a:stretch>
        </p:blipFill>
        <p:spPr>
          <a:xfrm>
            <a:off x="6010528" y="-7559"/>
            <a:ext cx="3148590" cy="1423419"/>
          </a:xfrm>
          <a:prstGeom prst="rect">
            <a:avLst/>
          </a:prstGeom>
          <a:ln>
            <a:noFill/>
          </a:ln>
        </p:spPr>
      </p:pic>
      <p:pic>
        <p:nvPicPr>
          <p:cNvPr id="12" name="Picture 11" descr="3 Dimensions_RGB_warm gray 11.png"/>
          <p:cNvPicPr>
            <a:picLocks noChangeAspect="1"/>
          </p:cNvPicPr>
          <p:nvPr userDrawn="1"/>
        </p:nvPicPr>
        <p:blipFill>
          <a:blip r:embed="rId3"/>
          <a:stretch>
            <a:fillRect/>
          </a:stretch>
        </p:blipFill>
        <p:spPr>
          <a:xfrm>
            <a:off x="8468031" y="232370"/>
            <a:ext cx="526441" cy="326663"/>
          </a:xfrm>
          <a:prstGeom prst="rect">
            <a:avLst/>
          </a:prstGeom>
        </p:spPr>
      </p:pic>
      <p:pic>
        <p:nvPicPr>
          <p:cNvPr id="11" name="Picture 10" descr="HNI_RGB.png"/>
          <p:cNvPicPr>
            <a:picLocks noChangeAspect="1"/>
          </p:cNvPicPr>
          <p:nvPr userDrawn="1"/>
        </p:nvPicPr>
        <p:blipFill>
          <a:blip r:embed="rId4"/>
          <a:stretch>
            <a:fillRect/>
          </a:stretch>
        </p:blipFill>
        <p:spPr>
          <a:xfrm>
            <a:off x="7210247" y="6252886"/>
            <a:ext cx="1645920" cy="621152"/>
          </a:xfrm>
          <a:prstGeom prst="rect">
            <a:avLst/>
          </a:prstGeom>
        </p:spPr>
      </p:pic>
      <p:pic>
        <p:nvPicPr>
          <p:cNvPr id="13" name="Picture 12" descr="CTG_RGB.png"/>
          <p:cNvPicPr>
            <a:picLocks noChangeAspect="1"/>
          </p:cNvPicPr>
          <p:nvPr userDrawn="1"/>
        </p:nvPicPr>
        <p:blipFill>
          <a:blip r:embed="rId5"/>
          <a:stretch>
            <a:fillRect/>
          </a:stretch>
        </p:blipFill>
        <p:spPr>
          <a:xfrm>
            <a:off x="5521508" y="6477949"/>
            <a:ext cx="1570201" cy="118871"/>
          </a:xfrm>
          <a:prstGeom prst="rect">
            <a:avLst/>
          </a:prstGeom>
        </p:spPr>
      </p:pic>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399F4-8A18-8B47-8DF2-337489005AE8}" type="datetime1">
              <a:rPr lang="en-US" smtClean="0"/>
              <a:pPr/>
              <a:t>10/12/2011</a:t>
            </a:fld>
            <a:endParaRPr lang="en-US" dirty="0"/>
          </a:p>
        </p:txBody>
      </p:sp>
      <p:sp>
        <p:nvSpPr>
          <p:cNvPr id="4" name="Footer Placeholder 3"/>
          <p:cNvSpPr>
            <a:spLocks noGrp="1"/>
          </p:cNvSpPr>
          <p:nvPr>
            <p:ph type="ftr" sz="quarter" idx="11"/>
          </p:nvPr>
        </p:nvSpPr>
        <p:spPr/>
        <p:txBody>
          <a:bodyPr/>
          <a:lstStyle/>
          <a:p>
            <a:r>
              <a:rPr lang="en-US" smtClean="0"/>
              <a:t>XYZ Corporation</a:t>
            </a:r>
            <a:endParaRPr lang="en-US" dirty="0"/>
          </a:p>
        </p:txBody>
      </p:sp>
      <p:sp>
        <p:nvSpPr>
          <p:cNvPr id="5" name="Slide Number Placeholder 4"/>
          <p:cNvSpPr>
            <a:spLocks noGrp="1"/>
          </p:cNvSpPr>
          <p:nvPr>
            <p:ph type="sldNum" sz="quarter" idx="12"/>
          </p:nvPr>
        </p:nvSpPr>
        <p:spPr/>
        <p:txBody>
          <a:bodyPr/>
          <a:lstStyle/>
          <a:p>
            <a:fld id="{8D61D149-F04B-D044-BD26-502CEE4F52C4}" type="slidenum">
              <a:rPr lang="en-US" smtClean="0"/>
              <a:pPr/>
              <a:t>‹#›</a:t>
            </a:fld>
            <a:endParaRPr lang="en-US"/>
          </a:p>
        </p:txBody>
      </p:sp>
      <p:graphicFrame>
        <p:nvGraphicFramePr>
          <p:cNvPr id="7" name="Group 30"/>
          <p:cNvGraphicFramePr>
            <a:graphicFrameLocks noGrp="1"/>
          </p:cNvGraphicFramePr>
          <p:nvPr userDrawn="1"/>
        </p:nvGraphicFramePr>
        <p:xfrm>
          <a:off x="612312" y="1738168"/>
          <a:ext cx="7998897" cy="3586164"/>
        </p:xfrm>
        <a:graphic>
          <a:graphicData uri="http://schemas.openxmlformats.org/drawingml/2006/table">
            <a:tbl>
              <a:tblPr>
                <a:effectLst/>
              </a:tblPr>
              <a:tblGrid>
                <a:gridCol w="1914933"/>
                <a:gridCol w="6083964"/>
              </a:tblGrid>
              <a:tr h="377825">
                <a:tc>
                  <a:txBody>
                    <a:bodyPr/>
                    <a:lstStyle/>
                    <a:p>
                      <a:pPr marL="0" marR="0" lvl="0" indent="0" algn="l" defTabSz="914400" rtl="0" eaLnBrk="0" fontAlgn="base" latinLnBrk="0" hangingPunct="0">
                        <a:lnSpc>
                          <a:spcPct val="100000"/>
                        </a:lnSpc>
                        <a:spcBef>
                          <a:spcPct val="20000"/>
                        </a:spcBef>
                        <a:spcAft>
                          <a:spcPct val="0"/>
                        </a:spcAft>
                        <a:buClr>
                          <a:srgbClr val="FF6600"/>
                        </a:buClr>
                        <a:buSzTx/>
                        <a:buFontTx/>
                        <a:buNone/>
                        <a:tabLst/>
                      </a:pPr>
                      <a:r>
                        <a:rPr kumimoji="0" lang="en-US" sz="1200" b="0" i="0" u="none" strike="noStrike" cap="none" normalizeH="0" baseline="0" dirty="0">
                          <a:ln>
                            <a:noFill/>
                          </a:ln>
                          <a:solidFill>
                            <a:schemeClr val="tx2"/>
                          </a:solidFill>
                          <a:effectLst/>
                          <a:latin typeface="+mn-lt"/>
                          <a:ea typeface="Arial" pitchFamily="26" charset="0"/>
                          <a:cs typeface="Arial" pitchFamily="26" charset="0"/>
                        </a:rPr>
                        <a:t>TEXT</a:t>
                      </a:r>
                      <a:endParaRPr kumimoji="0" lang="en-US" sz="1200" b="1" i="0" u="none" strike="noStrike" cap="none" normalizeH="0" baseline="0" dirty="0">
                        <a:ln>
                          <a:noFill/>
                        </a:ln>
                        <a:solidFill>
                          <a:schemeClr val="tx2"/>
                        </a:solidFill>
                        <a:effectLst/>
                        <a:latin typeface="+mn-lt"/>
                        <a:ea typeface="Arial" pitchFamily="26" charset="0"/>
                        <a:cs typeface="Arial" pitchFamily="26" charset="0"/>
                      </a:endParaRP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228600" marR="0" lvl="0" indent="-228600" algn="l" defTabSz="914400" rtl="0" eaLnBrk="0" fontAlgn="base" latinLnBrk="0" hangingPunct="0">
                        <a:lnSpc>
                          <a:spcPct val="100000"/>
                        </a:lnSpc>
                        <a:spcBef>
                          <a:spcPct val="20000"/>
                        </a:spcBef>
                        <a:spcAft>
                          <a:spcPct val="0"/>
                        </a:spcAft>
                        <a:buClr>
                          <a:schemeClr val="tx2"/>
                        </a:buClr>
                        <a:buSzTx/>
                        <a:buFontTx/>
                        <a:buChar char="•"/>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1</a:t>
                      </a: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r>
              <a:tr h="346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2"/>
                          </a:solidFill>
                          <a:effectLst/>
                          <a:latin typeface="+mn-lt"/>
                          <a:ea typeface="Arial" pitchFamily="26" charset="0"/>
                          <a:cs typeface="Arial" pitchFamily="26" charset="0"/>
                        </a:rPr>
                        <a:t>TEXT</a:t>
                      </a:r>
                      <a:endParaRPr kumimoji="0" lang="en-US" sz="1200" b="1" i="0" u="none" strike="noStrike" cap="none" normalizeH="0" baseline="0" dirty="0">
                        <a:ln>
                          <a:noFill/>
                        </a:ln>
                        <a:solidFill>
                          <a:schemeClr val="tx2"/>
                        </a:solidFill>
                        <a:effectLst/>
                        <a:latin typeface="+mn-lt"/>
                        <a:ea typeface="Arial" pitchFamily="26" charset="0"/>
                        <a:cs typeface="Arial" pitchFamily="26" charset="0"/>
                      </a:endParaRP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228600" marR="0" lvl="0" indent="-228600" algn="l" defTabSz="914400" rtl="0" eaLnBrk="1" fontAlgn="base" latinLnBrk="0" hangingPunct="1">
                        <a:lnSpc>
                          <a:spcPct val="100000"/>
                        </a:lnSpc>
                        <a:spcBef>
                          <a:spcPct val="0"/>
                        </a:spcBef>
                        <a:spcAft>
                          <a:spcPct val="0"/>
                        </a:spcAft>
                        <a:buClr>
                          <a:schemeClr val="tx2"/>
                        </a:buClr>
                        <a:buSzTx/>
                        <a:buFontTx/>
                        <a:buChar char="•"/>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2</a:t>
                      </a: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2"/>
                          </a:solidFill>
                          <a:effectLst/>
                          <a:latin typeface="+mn-lt"/>
                          <a:ea typeface="Arial" pitchFamily="26" charset="0"/>
                          <a:cs typeface="Arial" pitchFamily="26" charset="0"/>
                        </a:rPr>
                        <a:t>TEXT</a:t>
                      </a:r>
                    </a:p>
                    <a:p>
                      <a:pPr marL="0" marR="0" lvl="0" indent="0" algn="l" defTabSz="914400" rtl="0" eaLnBrk="0" fontAlgn="base" latinLnBrk="0" hangingPunct="0">
                        <a:lnSpc>
                          <a:spcPct val="100000"/>
                        </a:lnSpc>
                        <a:spcBef>
                          <a:spcPct val="20000"/>
                        </a:spcBef>
                        <a:spcAft>
                          <a:spcPct val="0"/>
                        </a:spcAft>
                        <a:buClr>
                          <a:srgbClr val="FF6600"/>
                        </a:buClr>
                        <a:buSzTx/>
                        <a:buFontTx/>
                        <a:buNone/>
                        <a:tabLst/>
                      </a:pPr>
                      <a:endParaRPr kumimoji="0" lang="en-US" sz="1200" b="0" i="0" u="none" strike="noStrike" cap="none" normalizeH="0" baseline="0" dirty="0">
                        <a:ln>
                          <a:noFill/>
                        </a:ln>
                        <a:solidFill>
                          <a:schemeClr val="tx2"/>
                        </a:solidFill>
                        <a:effectLst/>
                        <a:latin typeface="+mn-lt"/>
                        <a:ea typeface="Arial" pitchFamily="26" charset="0"/>
                        <a:cs typeface="Arial" pitchFamily="26" charset="0"/>
                      </a:endParaRP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1</a:t>
                      </a:r>
                    </a:p>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2</a:t>
                      </a:r>
                    </a:p>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3</a:t>
                      </a: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r>
              <a:tr h="725488">
                <a:tc>
                  <a:txBody>
                    <a:bodyPr/>
                    <a:lstStyle/>
                    <a:p>
                      <a:pPr marL="0" marR="0" lvl="0" indent="0" algn="l" defTabSz="914400" rtl="0" eaLnBrk="0" fontAlgn="base" latinLnBrk="0" hangingPunct="0">
                        <a:lnSpc>
                          <a:spcPct val="100000"/>
                        </a:lnSpc>
                        <a:spcBef>
                          <a:spcPct val="20000"/>
                        </a:spcBef>
                        <a:spcAft>
                          <a:spcPct val="0"/>
                        </a:spcAft>
                        <a:buClr>
                          <a:srgbClr val="FF6600"/>
                        </a:buClr>
                        <a:buSzTx/>
                        <a:buFontTx/>
                        <a:buNone/>
                        <a:tabLst/>
                      </a:pPr>
                      <a:r>
                        <a:rPr kumimoji="0" lang="en-US" sz="1200" b="0" i="0" u="none" strike="noStrike" cap="none" normalizeH="0" baseline="0" dirty="0">
                          <a:ln>
                            <a:noFill/>
                          </a:ln>
                          <a:solidFill>
                            <a:schemeClr val="tx2"/>
                          </a:solidFill>
                          <a:effectLst/>
                          <a:latin typeface="+mn-lt"/>
                          <a:ea typeface="Arial" pitchFamily="26" charset="0"/>
                          <a:cs typeface="Arial" pitchFamily="26" charset="0"/>
                        </a:rPr>
                        <a:t>TEXT</a:t>
                      </a:r>
                      <a:endParaRPr kumimoji="0" lang="en-US" sz="1200" b="1" i="0" u="none" strike="noStrike" cap="none" normalizeH="0" baseline="0" dirty="0">
                        <a:ln>
                          <a:noFill/>
                        </a:ln>
                        <a:solidFill>
                          <a:schemeClr val="tx2"/>
                        </a:solidFill>
                        <a:effectLst/>
                        <a:latin typeface="+mn-lt"/>
                        <a:ea typeface="Arial" pitchFamily="26" charset="0"/>
                        <a:cs typeface="Arial" pitchFamily="26" charset="0"/>
                      </a:endParaRP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228600" marR="0" lvl="0" indent="-228600" algn="l" defTabSz="914400" rtl="0" eaLnBrk="1" fontAlgn="base" latinLnBrk="0" hangingPunct="1">
                        <a:lnSpc>
                          <a:spcPct val="100000"/>
                        </a:lnSpc>
                        <a:spcBef>
                          <a:spcPct val="0"/>
                        </a:spcBef>
                        <a:spcAft>
                          <a:spcPct val="0"/>
                        </a:spcAft>
                        <a:buClr>
                          <a:schemeClr val="tx2"/>
                        </a:buClr>
                        <a:buSzTx/>
                        <a:buFontTx/>
                        <a:buChar char="•"/>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1</a:t>
                      </a:r>
                    </a:p>
                    <a:p>
                      <a:pPr marL="228600" marR="0" lvl="0" indent="-228600" algn="l" defTabSz="914400" rtl="0" eaLnBrk="1" fontAlgn="base" latinLnBrk="0" hangingPunct="1">
                        <a:lnSpc>
                          <a:spcPct val="100000"/>
                        </a:lnSpc>
                        <a:spcBef>
                          <a:spcPct val="0"/>
                        </a:spcBef>
                        <a:spcAft>
                          <a:spcPct val="0"/>
                        </a:spcAft>
                        <a:buClr>
                          <a:schemeClr val="tx2"/>
                        </a:buClr>
                        <a:buSzTx/>
                        <a:buFontTx/>
                        <a:buChar char="•"/>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2</a:t>
                      </a:r>
                    </a:p>
                    <a:p>
                      <a:pPr marL="228600" marR="0" lvl="0" indent="-228600" algn="l" defTabSz="914400" rtl="0" eaLnBrk="1" fontAlgn="base" latinLnBrk="0" hangingPunct="1">
                        <a:lnSpc>
                          <a:spcPct val="100000"/>
                        </a:lnSpc>
                        <a:spcBef>
                          <a:spcPct val="0"/>
                        </a:spcBef>
                        <a:spcAft>
                          <a:spcPct val="0"/>
                        </a:spcAft>
                        <a:buClr>
                          <a:schemeClr val="tx2"/>
                        </a:buClr>
                        <a:buSzTx/>
                        <a:buFontTx/>
                        <a:buChar char="•"/>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3</a:t>
                      </a: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r>
              <a:tr h="725488">
                <a:tc>
                  <a:txBody>
                    <a:bodyPr/>
                    <a:lstStyle/>
                    <a:p>
                      <a:pPr marL="0" marR="0" lvl="0" indent="0" algn="l" defTabSz="914400" rtl="0" eaLnBrk="0" fontAlgn="base" latinLnBrk="0" hangingPunct="0">
                        <a:lnSpc>
                          <a:spcPct val="100000"/>
                        </a:lnSpc>
                        <a:spcBef>
                          <a:spcPct val="20000"/>
                        </a:spcBef>
                        <a:spcAft>
                          <a:spcPct val="0"/>
                        </a:spcAft>
                        <a:buClr>
                          <a:srgbClr val="FF6600"/>
                        </a:buClr>
                        <a:buSzTx/>
                        <a:buFontTx/>
                        <a:buNone/>
                        <a:tabLst/>
                      </a:pPr>
                      <a:r>
                        <a:rPr kumimoji="0" lang="en-US" sz="1200" b="0" i="0" u="none" strike="noStrike" cap="none" normalizeH="0" baseline="0" dirty="0">
                          <a:ln>
                            <a:noFill/>
                          </a:ln>
                          <a:solidFill>
                            <a:schemeClr val="tx2"/>
                          </a:solidFill>
                          <a:effectLst/>
                          <a:latin typeface="+mn-lt"/>
                          <a:ea typeface="Arial" pitchFamily="26" charset="0"/>
                          <a:cs typeface="Arial" pitchFamily="26" charset="0"/>
                        </a:rPr>
                        <a:t>TEXT</a:t>
                      </a:r>
                      <a:endParaRPr kumimoji="0" lang="en-US" sz="1200" b="1" i="0" u="none" strike="noStrike" cap="none" normalizeH="0" baseline="0" dirty="0">
                        <a:ln>
                          <a:noFill/>
                        </a:ln>
                        <a:solidFill>
                          <a:schemeClr val="tx2"/>
                        </a:solidFill>
                        <a:effectLst/>
                        <a:latin typeface="+mn-lt"/>
                        <a:ea typeface="Arial" pitchFamily="26" charset="0"/>
                        <a:cs typeface="Arial" pitchFamily="26" charset="0"/>
                      </a:endParaRP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1</a:t>
                      </a:r>
                    </a:p>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2</a:t>
                      </a:r>
                    </a:p>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3</a:t>
                      </a: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r>
              <a:tr h="725488">
                <a:tc>
                  <a:txBody>
                    <a:bodyPr/>
                    <a:lstStyle/>
                    <a:p>
                      <a:pPr marL="0" marR="0" lvl="0" indent="0" algn="l" defTabSz="914400" rtl="0" eaLnBrk="0" fontAlgn="base" latinLnBrk="0" hangingPunct="0">
                        <a:lnSpc>
                          <a:spcPct val="100000"/>
                        </a:lnSpc>
                        <a:spcBef>
                          <a:spcPct val="20000"/>
                        </a:spcBef>
                        <a:spcAft>
                          <a:spcPct val="0"/>
                        </a:spcAft>
                        <a:buClr>
                          <a:srgbClr val="FF6600"/>
                        </a:buClr>
                        <a:buSzTx/>
                        <a:buFontTx/>
                        <a:buNone/>
                        <a:tabLst/>
                      </a:pPr>
                      <a:r>
                        <a:rPr kumimoji="0" lang="en-US" sz="1200" b="0" i="0" u="none" strike="noStrike" cap="none" normalizeH="0" baseline="0" dirty="0">
                          <a:ln>
                            <a:noFill/>
                          </a:ln>
                          <a:solidFill>
                            <a:schemeClr val="tx2"/>
                          </a:solidFill>
                          <a:effectLst/>
                          <a:latin typeface="+mn-lt"/>
                          <a:ea typeface="Arial" pitchFamily="26" charset="0"/>
                          <a:cs typeface="Arial" pitchFamily="26" charset="0"/>
                        </a:rPr>
                        <a:t>TEXT</a:t>
                      </a:r>
                      <a:endParaRPr kumimoji="0" lang="en-US" sz="1200" b="1" i="0" u="none" strike="noStrike" cap="none" normalizeH="0" baseline="0" dirty="0">
                        <a:ln>
                          <a:noFill/>
                        </a:ln>
                        <a:solidFill>
                          <a:schemeClr val="tx2"/>
                        </a:solidFill>
                        <a:effectLst/>
                        <a:latin typeface="+mn-lt"/>
                        <a:ea typeface="Arial" pitchFamily="26" charset="0"/>
                        <a:cs typeface="Arial" pitchFamily="26" charset="0"/>
                      </a:endParaRP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1</a:t>
                      </a:r>
                    </a:p>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2</a:t>
                      </a:r>
                    </a:p>
                    <a:p>
                      <a:pPr marL="228600" marR="0" lvl="0" indent="-228600" algn="l" defTabSz="914400" rtl="0" eaLnBrk="1" fontAlgn="base" latinLnBrk="0" hangingPunct="1">
                        <a:lnSpc>
                          <a:spcPct val="100000"/>
                        </a:lnSpc>
                        <a:spcBef>
                          <a:spcPct val="0"/>
                        </a:spcBef>
                        <a:spcAft>
                          <a:spcPct val="0"/>
                        </a:spcAft>
                        <a:buClr>
                          <a:schemeClr val="tx2"/>
                        </a:buClr>
                        <a:buSzTx/>
                        <a:buFontTx/>
                        <a:buAutoNum type="alphaUcPeriod"/>
                        <a:tabLst/>
                      </a:pPr>
                      <a:r>
                        <a:rPr kumimoji="0" lang="en-US" sz="1200" b="0" i="0" u="none" strike="noStrike" cap="none" normalizeH="0" baseline="0" dirty="0">
                          <a:ln>
                            <a:noFill/>
                          </a:ln>
                          <a:solidFill>
                            <a:srgbClr val="6C6C6C"/>
                          </a:solidFill>
                          <a:effectLst/>
                          <a:latin typeface="+mn-lt"/>
                          <a:ea typeface="Arial" pitchFamily="26" charset="0"/>
                          <a:cs typeface="Arial" pitchFamily="26" charset="0"/>
                        </a:rPr>
                        <a:t>Bullet 3</a:t>
                      </a:r>
                    </a:p>
                  </a:txBody>
                  <a:tcPr horzOverflow="overflow">
                    <a:lnL w="12700" cap="flat" cmpd="sng" algn="ctr">
                      <a:solidFill>
                        <a:srgbClr val="AEE0EE"/>
                      </a:solidFill>
                      <a:prstDash val="solid"/>
                      <a:round/>
                      <a:headEnd type="none" w="med" len="med"/>
                      <a:tailEnd type="none" w="med" len="med"/>
                    </a:lnL>
                    <a:lnR w="12700" cap="flat" cmpd="sng" algn="ctr">
                      <a:solidFill>
                        <a:srgbClr val="AEE0EE"/>
                      </a:solidFill>
                      <a:prstDash val="solid"/>
                      <a:round/>
                      <a:headEnd type="none" w="med" len="med"/>
                      <a:tailEnd type="none" w="med" len="med"/>
                    </a:lnR>
                    <a:lnT w="12700" cap="flat" cmpd="sng" algn="ctr">
                      <a:solidFill>
                        <a:srgbClr val="AEE0EE"/>
                      </a:solidFill>
                      <a:prstDash val="solid"/>
                      <a:round/>
                      <a:headEnd type="none" w="med" len="med"/>
                      <a:tailEnd type="none" w="med" len="med"/>
                    </a:lnT>
                    <a:lnB w="12700" cap="flat" cmpd="sng" algn="ctr">
                      <a:solidFill>
                        <a:srgbClr val="AEE0EE"/>
                      </a:solidFill>
                      <a:prstDash val="solid"/>
                      <a:round/>
                      <a:headEnd type="none" w="med" len="med"/>
                      <a:tailEnd type="none" w="med" len="med"/>
                    </a:lnB>
                    <a:lnTlToBr>
                      <a:noFill/>
                    </a:lnTlToBr>
                    <a:lnBlToTr>
                      <a:noFill/>
                    </a:lnBlToTr>
                    <a:solidFill>
                      <a:schemeClr val="tx1">
                        <a:lumMod val="20000"/>
                        <a:lumOff val="80000"/>
                      </a:schemeClr>
                    </a:solidFill>
                  </a:tcPr>
                </a:tc>
              </a:tr>
            </a:tbl>
          </a:graphicData>
        </a:graphic>
      </p:graphicFrame>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Graphic guidelines</a:t>
            </a:r>
            <a:endParaRPr lang="en-US" dirty="0"/>
          </a:p>
        </p:txBody>
      </p:sp>
      <p:sp>
        <p:nvSpPr>
          <p:cNvPr id="3" name="Date Placeholder 2"/>
          <p:cNvSpPr>
            <a:spLocks noGrp="1"/>
          </p:cNvSpPr>
          <p:nvPr>
            <p:ph type="dt" sz="half" idx="10"/>
          </p:nvPr>
        </p:nvSpPr>
        <p:spPr/>
        <p:txBody>
          <a:bodyPr/>
          <a:lstStyle/>
          <a:p>
            <a:fld id="{F0F399F4-8A18-8B47-8DF2-337489005AE8}" type="datetime1">
              <a:rPr lang="en-US" smtClean="0"/>
              <a:pPr/>
              <a:t>10/12/2011</a:t>
            </a:fld>
            <a:endParaRPr lang="en-US" dirty="0"/>
          </a:p>
        </p:txBody>
      </p:sp>
      <p:sp>
        <p:nvSpPr>
          <p:cNvPr id="4" name="Footer Placeholder 3"/>
          <p:cNvSpPr>
            <a:spLocks noGrp="1"/>
          </p:cNvSpPr>
          <p:nvPr>
            <p:ph type="ftr" sz="quarter" idx="11"/>
          </p:nvPr>
        </p:nvSpPr>
        <p:spPr/>
        <p:txBody>
          <a:bodyPr/>
          <a:lstStyle/>
          <a:p>
            <a:r>
              <a:rPr lang="en-US" smtClean="0"/>
              <a:t>XYZ Corporation</a:t>
            </a:r>
            <a:endParaRPr lang="en-US" dirty="0"/>
          </a:p>
        </p:txBody>
      </p:sp>
      <p:sp>
        <p:nvSpPr>
          <p:cNvPr id="5" name="Slide Number Placeholder 4"/>
          <p:cNvSpPr>
            <a:spLocks noGrp="1"/>
          </p:cNvSpPr>
          <p:nvPr>
            <p:ph type="sldNum" sz="quarter" idx="12"/>
          </p:nvPr>
        </p:nvSpPr>
        <p:spPr/>
        <p:txBody>
          <a:bodyPr/>
          <a:lstStyle/>
          <a:p>
            <a:fld id="{8D61D149-F04B-D044-BD26-502CEE4F52C4}" type="slidenum">
              <a:rPr lang="en-US" smtClean="0"/>
              <a:pPr/>
              <a:t>‹#›</a:t>
            </a:fld>
            <a:endParaRPr lang="en-US"/>
          </a:p>
        </p:txBody>
      </p:sp>
      <p:sp>
        <p:nvSpPr>
          <p:cNvPr id="6" name="Text Box 10"/>
          <p:cNvSpPr txBox="1">
            <a:spLocks noChangeArrowheads="1"/>
          </p:cNvSpPr>
          <p:nvPr userDrawn="1"/>
        </p:nvSpPr>
        <p:spPr bwMode="auto">
          <a:xfrm>
            <a:off x="195890" y="5897769"/>
            <a:ext cx="1752600" cy="276225"/>
          </a:xfrm>
          <a:prstGeom prst="rect">
            <a:avLst/>
          </a:prstGeom>
          <a:noFill/>
          <a:ln w="9525">
            <a:noFill/>
            <a:miter lim="800000"/>
            <a:headEnd/>
            <a:tailEnd/>
          </a:ln>
        </p:spPr>
        <p:txBody>
          <a:bodyPr>
            <a:prstTxWarp prst="textNoShape">
              <a:avLst/>
            </a:prstTxWarp>
            <a:spAutoFit/>
          </a:bodyPr>
          <a:lstStyle/>
          <a:p>
            <a:pPr>
              <a:spcBef>
                <a:spcPct val="50000"/>
              </a:spcBef>
            </a:pPr>
            <a:r>
              <a:rPr lang="en-US" sz="1200" dirty="0">
                <a:latin typeface="Calibri" pitchFamily="26" charset="0"/>
                <a:ea typeface="Times New Roman" pitchFamily="26" charset="0"/>
                <a:cs typeface="Times New Roman" pitchFamily="26" charset="0"/>
              </a:rPr>
              <a:t>CLEAR SPACE</a:t>
            </a:r>
          </a:p>
        </p:txBody>
      </p:sp>
      <p:sp>
        <p:nvSpPr>
          <p:cNvPr id="7" name="Rectangle 38"/>
          <p:cNvSpPr>
            <a:spLocks noChangeArrowheads="1"/>
          </p:cNvSpPr>
          <p:nvPr userDrawn="1"/>
        </p:nvSpPr>
        <p:spPr bwMode="auto">
          <a:xfrm>
            <a:off x="195890" y="1226546"/>
            <a:ext cx="8778875" cy="4947448"/>
          </a:xfrm>
          <a:prstGeom prst="rect">
            <a:avLst/>
          </a:prstGeom>
          <a:noFill/>
          <a:ln w="9525">
            <a:solidFill>
              <a:schemeClr val="tx1"/>
            </a:solidFill>
            <a:prstDash val="dash"/>
            <a:miter lim="800000"/>
            <a:headEnd/>
            <a:tailEnd/>
          </a:ln>
        </p:spPr>
        <p:txBody>
          <a:bodyPr wrap="none" anchor="ctr">
            <a:prstTxWarp prst="textNoShape">
              <a:avLst/>
            </a:prstTxWarp>
          </a:bodyPr>
          <a:lstStyle/>
          <a:p>
            <a:endParaRPr lang="en-US">
              <a:latin typeface="Calibri" pitchFamily="26" charset="0"/>
            </a:endParaRPr>
          </a:p>
        </p:txBody>
      </p:sp>
      <p:sp>
        <p:nvSpPr>
          <p:cNvPr id="8" name="Rectangle 31"/>
          <p:cNvSpPr>
            <a:spLocks noChangeArrowheads="1"/>
          </p:cNvSpPr>
          <p:nvPr userDrawn="1"/>
        </p:nvSpPr>
        <p:spPr bwMode="auto">
          <a:xfrm>
            <a:off x="488951" y="3435029"/>
            <a:ext cx="2514600" cy="1477328"/>
          </a:xfrm>
          <a:prstGeom prst="rect">
            <a:avLst/>
          </a:prstGeom>
          <a:noFill/>
          <a:ln w="9525">
            <a:noFill/>
            <a:miter lim="800000"/>
            <a:headEnd/>
            <a:tailEnd/>
          </a:ln>
        </p:spPr>
        <p:txBody>
          <a:bodyPr>
            <a:spAutoFit/>
          </a:bodyPr>
          <a:lstStyle/>
          <a:p>
            <a:pPr fontAlgn="auto">
              <a:spcBef>
                <a:spcPct val="50000"/>
              </a:spcBef>
              <a:spcAft>
                <a:spcPts val="0"/>
              </a:spcAft>
              <a:defRPr/>
            </a:pPr>
            <a:r>
              <a:rPr lang="en-US" sz="1000" dirty="0">
                <a:solidFill>
                  <a:schemeClr val="tx1"/>
                </a:solidFill>
                <a:latin typeface="+mn-lt"/>
                <a:ea typeface="+mn-ea"/>
                <a:cs typeface="Times New Roman" pitchFamily="18" charset="0"/>
              </a:rPr>
              <a:t>The above shape shows an example of how a metric graphic should be treated using a primary color and its corresponding shade extensions. </a:t>
            </a:r>
          </a:p>
          <a:p>
            <a:pPr fontAlgn="auto">
              <a:spcBef>
                <a:spcPct val="50000"/>
              </a:spcBef>
              <a:spcAft>
                <a:spcPts val="0"/>
              </a:spcAft>
              <a:defRPr/>
            </a:pPr>
            <a:r>
              <a:rPr lang="en-US" sz="1000" dirty="0">
                <a:solidFill>
                  <a:schemeClr val="tx1"/>
                </a:solidFill>
                <a:latin typeface="+mn-lt"/>
                <a:ea typeface="+mn-ea"/>
                <a:cs typeface="Times New Roman" pitchFamily="18" charset="0"/>
              </a:rPr>
              <a:t>NO </a:t>
            </a:r>
            <a:r>
              <a:rPr lang="en-US" sz="1000" dirty="0" smtClean="0">
                <a:solidFill>
                  <a:schemeClr val="tx1"/>
                </a:solidFill>
                <a:latin typeface="+mn-lt"/>
                <a:ea typeface="+mn-ea"/>
                <a:cs typeface="Times New Roman" pitchFamily="18" charset="0"/>
              </a:rPr>
              <a:t>OUTLINES</a:t>
            </a:r>
            <a:r>
              <a:rPr lang="en-US" sz="1000" baseline="0" dirty="0" smtClean="0">
                <a:solidFill>
                  <a:schemeClr val="tx1"/>
                </a:solidFill>
                <a:latin typeface="+mn-lt"/>
                <a:ea typeface="+mn-ea"/>
                <a:cs typeface="Times New Roman" pitchFamily="18" charset="0"/>
              </a:rPr>
              <a:t> s</a:t>
            </a:r>
            <a:r>
              <a:rPr lang="en-US" sz="1000" dirty="0" smtClean="0">
                <a:solidFill>
                  <a:schemeClr val="tx1"/>
                </a:solidFill>
                <a:latin typeface="+mn-lt"/>
                <a:ea typeface="+mn-ea"/>
                <a:cs typeface="Times New Roman" pitchFamily="18" charset="0"/>
              </a:rPr>
              <a:t>hould </a:t>
            </a:r>
            <a:r>
              <a:rPr lang="en-US" sz="1000" dirty="0">
                <a:solidFill>
                  <a:schemeClr val="tx1"/>
                </a:solidFill>
                <a:latin typeface="+mn-lt"/>
                <a:ea typeface="+mn-ea"/>
                <a:cs typeface="Times New Roman" pitchFamily="18" charset="0"/>
              </a:rPr>
              <a:t>be used with metric diagrams.</a:t>
            </a:r>
          </a:p>
          <a:p>
            <a:pPr fontAlgn="auto">
              <a:spcBef>
                <a:spcPct val="50000"/>
              </a:spcBef>
              <a:spcAft>
                <a:spcPts val="0"/>
              </a:spcAft>
              <a:defRPr/>
            </a:pPr>
            <a:r>
              <a:rPr lang="en-US" sz="1000" dirty="0">
                <a:solidFill>
                  <a:schemeClr val="tx1"/>
                </a:solidFill>
                <a:latin typeface="+mn-lt"/>
                <a:ea typeface="+mn-ea"/>
                <a:cs typeface="Times New Roman" pitchFamily="18" charset="0"/>
              </a:rPr>
              <a:t>Drop shadows should be used in the</a:t>
            </a:r>
            <a:r>
              <a:rPr lang="en-US" sz="1000" dirty="0" smtClean="0">
                <a:solidFill>
                  <a:schemeClr val="tx1"/>
                </a:solidFill>
                <a:latin typeface="+mn-lt"/>
                <a:ea typeface="+mn-ea"/>
                <a:cs typeface="Times New Roman" pitchFamily="18" charset="0"/>
              </a:rPr>
              <a:t> warm gray</a:t>
            </a:r>
            <a:r>
              <a:rPr lang="en-US" sz="1000" dirty="0">
                <a:solidFill>
                  <a:schemeClr val="tx1"/>
                </a:solidFill>
                <a:latin typeface="+mn-lt"/>
                <a:ea typeface="+mn-ea"/>
                <a:cs typeface="Times New Roman" pitchFamily="18" charset="0"/>
              </a:rPr>
              <a:t>.</a:t>
            </a:r>
          </a:p>
        </p:txBody>
      </p:sp>
      <p:grpSp>
        <p:nvGrpSpPr>
          <p:cNvPr id="9" name="Group 30"/>
          <p:cNvGrpSpPr>
            <a:grpSpLocks/>
          </p:cNvGrpSpPr>
          <p:nvPr userDrawn="1"/>
        </p:nvGrpSpPr>
        <p:grpSpPr bwMode="auto">
          <a:xfrm>
            <a:off x="1212851" y="1671639"/>
            <a:ext cx="631825" cy="520700"/>
            <a:chOff x="1141562" y="0"/>
            <a:chExt cx="1147033" cy="945527"/>
          </a:xfrm>
        </p:grpSpPr>
        <p:sp>
          <p:nvSpPr>
            <p:cNvPr id="10" name="Trapezoid 9"/>
            <p:cNvSpPr/>
            <p:nvPr/>
          </p:nvSpPr>
          <p:spPr>
            <a:xfrm>
              <a:off x="1141562" y="0"/>
              <a:ext cx="1147033" cy="945527"/>
            </a:xfrm>
            <a:prstGeom prst="trapezoid">
              <a:avLst>
                <a:gd name="adj" fmla="val 60656"/>
              </a:avLst>
            </a:prstGeom>
            <a:solidFill>
              <a:schemeClr val="accent2">
                <a:lumMod val="40000"/>
                <a:lumOff val="60000"/>
              </a:schemeClr>
            </a:solidFill>
            <a:ln>
              <a:noFill/>
            </a:ln>
            <a:effectLst>
              <a:outerShdw blurRad="63500" sx="102000" sy="102000" algn="ctr" rotWithShape="0">
                <a:schemeClr val="tx2">
                  <a:lumMod val="75000"/>
                  <a:alpha val="60000"/>
                </a:schemeClr>
              </a:outerShdw>
            </a:effectLst>
          </p:spPr>
          <p:style>
            <a:lnRef idx="2">
              <a:scrgbClr r="0" g="0" b="0"/>
            </a:lnRef>
            <a:fillRef idx="1">
              <a:scrgbClr r="0" g="0" b="0"/>
            </a:fillRef>
            <a:effectRef idx="0">
              <a:scrgbClr r="0" g="0" b="0"/>
            </a:effectRef>
            <a:fontRef idx="minor">
              <a:schemeClr val="lt1"/>
            </a:fontRef>
          </p:style>
        </p:sp>
        <p:sp>
          <p:nvSpPr>
            <p:cNvPr id="11" name="Trapezoid 4"/>
            <p:cNvSpPr/>
            <p:nvPr/>
          </p:nvSpPr>
          <p:spPr>
            <a:xfrm>
              <a:off x="1141562" y="0"/>
              <a:ext cx="1147033" cy="945527"/>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488950" fontAlgn="auto">
                <a:lnSpc>
                  <a:spcPct val="90000"/>
                </a:lnSpc>
                <a:spcAft>
                  <a:spcPct val="35000"/>
                </a:spcAft>
                <a:defRPr/>
              </a:pPr>
              <a:endParaRPr lang="en-US" sz="1100" dirty="0">
                <a:solidFill>
                  <a:schemeClr val="tx2">
                    <a:lumMod val="50000"/>
                  </a:schemeClr>
                </a:solidFill>
              </a:endParaRPr>
            </a:p>
          </p:txBody>
        </p:sp>
      </p:grpSp>
      <p:sp>
        <p:nvSpPr>
          <p:cNvPr id="12" name="Trapezoid 11"/>
          <p:cNvSpPr/>
          <p:nvPr userDrawn="1"/>
        </p:nvSpPr>
        <p:spPr>
          <a:xfrm>
            <a:off x="898526" y="2192339"/>
            <a:ext cx="1260475" cy="520700"/>
          </a:xfrm>
          <a:prstGeom prst="trapezoid">
            <a:avLst>
              <a:gd name="adj" fmla="val 60656"/>
            </a:avLst>
          </a:prstGeom>
          <a:solidFill>
            <a:schemeClr val="accent2">
              <a:lumMod val="60000"/>
              <a:lumOff val="40000"/>
            </a:schemeClr>
          </a:solidFill>
          <a:ln>
            <a:noFill/>
          </a:ln>
          <a:effectLst>
            <a:outerShdw blurRad="63500" sx="102000" sy="102000" algn="ctr" rotWithShape="0">
              <a:srgbClr val="605E5D">
                <a:alpha val="60000"/>
              </a:srgbClr>
            </a:outerShdw>
          </a:effectLst>
        </p:spPr>
        <p:style>
          <a:lnRef idx="2">
            <a:scrgbClr r="0" g="0" b="0"/>
          </a:lnRef>
          <a:fillRef idx="1">
            <a:scrgbClr r="0" g="0" b="0"/>
          </a:fillRef>
          <a:effectRef idx="0">
            <a:scrgbClr r="0" g="0" b="0"/>
          </a:effectRef>
          <a:fontRef idx="minor">
            <a:schemeClr val="lt1"/>
          </a:fontRef>
        </p:style>
      </p:sp>
      <p:sp>
        <p:nvSpPr>
          <p:cNvPr id="13" name="Trapezoid 12"/>
          <p:cNvSpPr/>
          <p:nvPr userDrawn="1"/>
        </p:nvSpPr>
        <p:spPr>
          <a:xfrm>
            <a:off x="585788" y="2713039"/>
            <a:ext cx="1892300" cy="519112"/>
          </a:xfrm>
          <a:prstGeom prst="trapezoid">
            <a:avLst>
              <a:gd name="adj" fmla="val 60656"/>
            </a:avLst>
          </a:prstGeom>
          <a:solidFill>
            <a:schemeClr val="accent2"/>
          </a:solidFill>
          <a:ln>
            <a:noFill/>
          </a:ln>
          <a:effectLst>
            <a:outerShdw blurRad="63500" sx="102000" sy="102000" algn="ctr" rotWithShape="0">
              <a:srgbClr val="605E5D">
                <a:alpha val="60000"/>
              </a:srgbClr>
            </a:outerShdw>
          </a:effectLst>
        </p:spPr>
        <p:style>
          <a:lnRef idx="2">
            <a:scrgbClr r="0" g="0" b="0"/>
          </a:lnRef>
          <a:fillRef idx="1">
            <a:scrgbClr r="0" g="0" b="0"/>
          </a:fillRef>
          <a:effectRef idx="0">
            <a:scrgbClr r="0" g="0" b="0"/>
          </a:effectRef>
          <a:fontRef idx="minor">
            <a:schemeClr val="lt1"/>
          </a:fontRef>
        </p:style>
      </p:sp>
      <p:sp>
        <p:nvSpPr>
          <p:cNvPr id="14" name="Rectangle 36"/>
          <p:cNvSpPr>
            <a:spLocks noChangeArrowheads="1"/>
          </p:cNvSpPr>
          <p:nvPr userDrawn="1"/>
        </p:nvSpPr>
        <p:spPr bwMode="auto">
          <a:xfrm>
            <a:off x="4561991" y="1699942"/>
            <a:ext cx="990600" cy="411163"/>
          </a:xfrm>
          <a:prstGeom prst="roundRect">
            <a:avLst/>
          </a:prstGeom>
          <a:solidFill>
            <a:schemeClr val="accent5"/>
          </a:solidFill>
          <a:ln w="9525">
            <a:noFill/>
            <a:miter lim="800000"/>
            <a:headEnd/>
            <a:tailEnd/>
          </a:ln>
          <a:effectLst>
            <a:outerShdw blurRad="50800" dist="38100" dir="2700000" algn="tl" rotWithShape="0">
              <a:srgbClr val="605E5D">
                <a:alpha val="40000"/>
              </a:srgbClr>
            </a:outerShdw>
          </a:effectLst>
        </p:spPr>
        <p:txBody>
          <a:bodyPr anchor="ctr"/>
          <a:lstStyle/>
          <a:p>
            <a:pPr algn="ctr" fontAlgn="auto">
              <a:spcBef>
                <a:spcPts val="0"/>
              </a:spcBef>
              <a:spcAft>
                <a:spcPts val="0"/>
              </a:spcAft>
              <a:defRPr/>
            </a:pPr>
            <a:r>
              <a:rPr lang="en-US" sz="1200" dirty="0">
                <a:solidFill>
                  <a:schemeClr val="bg1"/>
                </a:solidFill>
                <a:latin typeface="+mn-lt"/>
                <a:ea typeface="+mn-ea"/>
                <a:cs typeface="Arial" charset="0"/>
              </a:rPr>
              <a:t>TEXT</a:t>
            </a:r>
          </a:p>
        </p:txBody>
      </p:sp>
      <p:sp>
        <p:nvSpPr>
          <p:cNvPr id="15" name="Rectangle 3"/>
          <p:cNvSpPr>
            <a:spLocks noChangeArrowheads="1"/>
          </p:cNvSpPr>
          <p:nvPr userDrawn="1"/>
        </p:nvSpPr>
        <p:spPr bwMode="auto">
          <a:xfrm>
            <a:off x="3342791" y="1699942"/>
            <a:ext cx="990600" cy="411163"/>
          </a:xfrm>
          <a:prstGeom prst="roundRect">
            <a:avLst/>
          </a:prstGeom>
          <a:solidFill>
            <a:schemeClr val="accent3"/>
          </a:solidFill>
          <a:ln w="9525">
            <a:noFill/>
            <a:miter lim="800000"/>
            <a:headEnd/>
            <a:tailEnd/>
          </a:ln>
          <a:effectLst>
            <a:outerShdw blurRad="50800" dist="38100" dir="2700000" algn="tl" rotWithShape="0">
              <a:srgbClr val="605E5D">
                <a:alpha val="40000"/>
              </a:srgbClr>
            </a:outerShdw>
          </a:effectLst>
        </p:spPr>
        <p:txBody>
          <a:bodyPr anchor="ctr"/>
          <a:lstStyle/>
          <a:p>
            <a:pPr algn="ctr" fontAlgn="auto">
              <a:spcBef>
                <a:spcPts val="0"/>
              </a:spcBef>
              <a:spcAft>
                <a:spcPts val="0"/>
              </a:spcAft>
              <a:defRPr/>
            </a:pPr>
            <a:r>
              <a:rPr lang="en-US" sz="1200">
                <a:solidFill>
                  <a:schemeClr val="bg2"/>
                </a:solidFill>
                <a:latin typeface="+mn-lt"/>
                <a:ea typeface="+mn-ea"/>
                <a:cs typeface="+mn-cs"/>
              </a:rPr>
              <a:t>TEXT</a:t>
            </a:r>
          </a:p>
        </p:txBody>
      </p:sp>
      <p:sp>
        <p:nvSpPr>
          <p:cNvPr id="16" name="Text Box 4"/>
          <p:cNvSpPr txBox="1">
            <a:spLocks noChangeArrowheads="1"/>
          </p:cNvSpPr>
          <p:nvPr userDrawn="1"/>
        </p:nvSpPr>
        <p:spPr bwMode="auto">
          <a:xfrm>
            <a:off x="6098691" y="1745380"/>
            <a:ext cx="538048" cy="461962"/>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200" dirty="0">
                <a:solidFill>
                  <a:srgbClr val="009DDC"/>
                </a:solidFill>
                <a:latin typeface="Calibri" pitchFamily="26" charset="0"/>
              </a:rPr>
              <a:t>LINE </a:t>
            </a:r>
            <a:br>
              <a:rPr lang="en-US" sz="1200" dirty="0">
                <a:solidFill>
                  <a:srgbClr val="009DDC"/>
                </a:solidFill>
                <a:latin typeface="Calibri" pitchFamily="26" charset="0"/>
              </a:rPr>
            </a:br>
            <a:r>
              <a:rPr lang="en-US" sz="1200" dirty="0">
                <a:solidFill>
                  <a:srgbClr val="009DDC"/>
                </a:solidFill>
                <a:latin typeface="Calibri" pitchFamily="26" charset="0"/>
              </a:rPr>
              <a:t>¾ PT</a:t>
            </a:r>
          </a:p>
        </p:txBody>
      </p:sp>
      <p:sp>
        <p:nvSpPr>
          <p:cNvPr id="17" name="Text Box 5"/>
          <p:cNvSpPr txBox="1">
            <a:spLocks noChangeArrowheads="1"/>
          </p:cNvSpPr>
          <p:nvPr userDrawn="1"/>
        </p:nvSpPr>
        <p:spPr bwMode="auto">
          <a:xfrm>
            <a:off x="6802007" y="1745380"/>
            <a:ext cx="861123" cy="461665"/>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200" dirty="0">
                <a:solidFill>
                  <a:srgbClr val="009DDC"/>
                </a:solidFill>
                <a:latin typeface="Calibri" pitchFamily="26" charset="0"/>
              </a:rPr>
              <a:t>ARROW</a:t>
            </a:r>
            <a:r>
              <a:rPr lang="en-US" sz="1200" dirty="0" smtClean="0">
                <a:solidFill>
                  <a:srgbClr val="009DDC"/>
                </a:solidFill>
                <a:latin typeface="Calibri" pitchFamily="26" charset="0"/>
              </a:rPr>
              <a:t>     </a:t>
            </a:r>
            <a:r>
              <a:rPr lang="en-US" sz="1200" dirty="0">
                <a:solidFill>
                  <a:srgbClr val="009DDC"/>
                </a:solidFill>
                <a:latin typeface="Calibri" pitchFamily="26" charset="0"/>
              </a:rPr>
              <a:t>¾ PT</a:t>
            </a:r>
          </a:p>
        </p:txBody>
      </p:sp>
      <p:sp>
        <p:nvSpPr>
          <p:cNvPr id="18" name="Rectangle 15"/>
          <p:cNvSpPr>
            <a:spLocks noChangeArrowheads="1"/>
          </p:cNvSpPr>
          <p:nvPr userDrawn="1"/>
        </p:nvSpPr>
        <p:spPr bwMode="auto">
          <a:xfrm>
            <a:off x="3342791" y="2253980"/>
            <a:ext cx="990600" cy="393700"/>
          </a:xfrm>
          <a:prstGeom prst="rect">
            <a:avLst/>
          </a:prstGeom>
          <a:solidFill>
            <a:schemeClr val="bg2"/>
          </a:solidFill>
          <a:ln w="9525">
            <a:solidFill>
              <a:schemeClr val="accent3"/>
            </a:solidFill>
            <a:miter lim="800000"/>
            <a:headEnd/>
            <a:tailEnd/>
          </a:ln>
          <a:effectLst>
            <a:outerShdw blurRad="50800" dist="38100" dir="2700000" algn="tl" rotWithShape="0">
              <a:srgbClr val="605E5D">
                <a:alpha val="40000"/>
              </a:srgbClr>
            </a:outerShdw>
          </a:effectLst>
        </p:spPr>
        <p:txBody>
          <a:bodyPr anchor="ctr"/>
          <a:lstStyle/>
          <a:p>
            <a:pPr algn="ctr" fontAlgn="auto">
              <a:spcBef>
                <a:spcPct val="50000"/>
              </a:spcBef>
              <a:spcAft>
                <a:spcPts val="0"/>
              </a:spcAft>
              <a:defRPr/>
            </a:pPr>
            <a:r>
              <a:rPr lang="en-US" sz="1200">
                <a:solidFill>
                  <a:schemeClr val="accent3"/>
                </a:solidFill>
                <a:latin typeface="+mn-lt"/>
                <a:ea typeface="+mn-ea"/>
                <a:cs typeface="+mn-cs"/>
              </a:rPr>
              <a:t>TEXT</a:t>
            </a:r>
          </a:p>
        </p:txBody>
      </p:sp>
      <p:sp>
        <p:nvSpPr>
          <p:cNvPr id="20" name="Rectangle 30"/>
          <p:cNvSpPr>
            <a:spLocks noChangeArrowheads="1"/>
          </p:cNvSpPr>
          <p:nvPr userDrawn="1"/>
        </p:nvSpPr>
        <p:spPr bwMode="auto">
          <a:xfrm>
            <a:off x="3276600" y="3428999"/>
            <a:ext cx="2590800" cy="2631490"/>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000" dirty="0">
                <a:solidFill>
                  <a:srgbClr val="6C6C6C"/>
                </a:solidFill>
                <a:latin typeface="+mn-lt"/>
                <a:ea typeface="Times New Roman" pitchFamily="26" charset="0"/>
                <a:cs typeface="Times New Roman" pitchFamily="26" charset="0"/>
              </a:rPr>
              <a:t>The above blocks show variations of shapes used for building graphic slides when metric diagrams are not applicable. Any of the four (4) colors in the primary color scheme can be used. Priority usage should be </a:t>
            </a:r>
            <a:endParaRPr lang="en-US" sz="1000" dirty="0" smtClean="0">
              <a:solidFill>
                <a:srgbClr val="6C6C6C"/>
              </a:solidFill>
              <a:latin typeface="+mn-lt"/>
              <a:ea typeface="Times New Roman" pitchFamily="26" charset="0"/>
              <a:cs typeface="Times New Roman" pitchFamily="26" charset="0"/>
            </a:endParaRPr>
          </a:p>
          <a:p>
            <a:pPr>
              <a:spcBef>
                <a:spcPct val="50000"/>
              </a:spcBef>
              <a:buFont typeface="Calibri" pitchFamily="26" charset="0"/>
              <a:buAutoNum type="arabicPeriod"/>
            </a:pPr>
            <a:r>
              <a:rPr lang="en-US" sz="1000" dirty="0" smtClean="0">
                <a:solidFill>
                  <a:srgbClr val="6C6C6C"/>
                </a:solidFill>
                <a:latin typeface="+mn-lt"/>
                <a:ea typeface="Times New Roman" pitchFamily="26" charset="0"/>
                <a:cs typeface="Times New Roman" pitchFamily="26" charset="0"/>
              </a:rPr>
              <a:t>HNI</a:t>
            </a:r>
            <a:r>
              <a:rPr lang="en-US" sz="1000" baseline="0" dirty="0" smtClean="0">
                <a:solidFill>
                  <a:srgbClr val="6C6C6C"/>
                </a:solidFill>
                <a:latin typeface="+mn-lt"/>
                <a:ea typeface="Times New Roman" pitchFamily="26" charset="0"/>
                <a:cs typeface="Times New Roman" pitchFamily="26" charset="0"/>
              </a:rPr>
              <a:t> Blue</a:t>
            </a:r>
            <a:endParaRPr lang="en-US" sz="1000" dirty="0" smtClean="0">
              <a:solidFill>
                <a:srgbClr val="6C6C6C"/>
              </a:solidFill>
              <a:latin typeface="+mn-lt"/>
              <a:ea typeface="Times New Roman" pitchFamily="26" charset="0"/>
              <a:cs typeface="Times New Roman" pitchFamily="26" charset="0"/>
            </a:endParaRPr>
          </a:p>
          <a:p>
            <a:pPr>
              <a:spcBef>
                <a:spcPct val="50000"/>
              </a:spcBef>
              <a:buFont typeface="Calibri" pitchFamily="26" charset="0"/>
              <a:buAutoNum type="arabicPeriod"/>
            </a:pPr>
            <a:r>
              <a:rPr lang="en-US" sz="1000" dirty="0" smtClean="0">
                <a:solidFill>
                  <a:srgbClr val="6C6C6C"/>
                </a:solidFill>
                <a:latin typeface="+mn-lt"/>
                <a:ea typeface="Times New Roman" pitchFamily="26" charset="0"/>
                <a:cs typeface="Times New Roman" pitchFamily="26" charset="0"/>
              </a:rPr>
              <a:t>HNI Gold</a:t>
            </a:r>
          </a:p>
          <a:p>
            <a:pPr>
              <a:spcBef>
                <a:spcPct val="50000"/>
              </a:spcBef>
              <a:buFont typeface="Calibri" pitchFamily="26" charset="0"/>
              <a:buAutoNum type="arabicPeriod"/>
            </a:pPr>
            <a:r>
              <a:rPr lang="en-US" sz="1000" dirty="0" smtClean="0">
                <a:solidFill>
                  <a:srgbClr val="6C6C6C"/>
                </a:solidFill>
                <a:latin typeface="+mn-lt"/>
                <a:ea typeface="Times New Roman" pitchFamily="26" charset="0"/>
                <a:cs typeface="Times New Roman" pitchFamily="26" charset="0"/>
              </a:rPr>
              <a:t>HNI Complimentary Blue</a:t>
            </a:r>
          </a:p>
          <a:p>
            <a:pPr>
              <a:spcBef>
                <a:spcPct val="50000"/>
              </a:spcBef>
              <a:buFont typeface="Calibri" pitchFamily="26" charset="0"/>
              <a:buAutoNum type="arabicPeriod"/>
            </a:pPr>
            <a:r>
              <a:rPr lang="en-US" sz="1000" dirty="0" smtClean="0">
                <a:solidFill>
                  <a:srgbClr val="6C6C6C"/>
                </a:solidFill>
                <a:latin typeface="+mn-lt"/>
                <a:ea typeface="Times New Roman" pitchFamily="26" charset="0"/>
                <a:cs typeface="Times New Roman" pitchFamily="26" charset="0"/>
              </a:rPr>
              <a:t>HNI Complimentary Green</a:t>
            </a:r>
          </a:p>
          <a:p>
            <a:pPr>
              <a:spcBef>
                <a:spcPct val="50000"/>
              </a:spcBef>
            </a:pPr>
            <a:r>
              <a:rPr lang="en-US" sz="1000" dirty="0">
                <a:solidFill>
                  <a:srgbClr val="6C6C6C"/>
                </a:solidFill>
                <a:latin typeface="+mn-lt"/>
                <a:ea typeface="Times New Roman" pitchFamily="26" charset="0"/>
                <a:cs typeface="Times New Roman" pitchFamily="26" charset="0"/>
              </a:rPr>
              <a:t>Line weight should always be ¾ pt with shapes. Light colored text should be in white or the darkest color of the color category. </a:t>
            </a:r>
          </a:p>
        </p:txBody>
      </p:sp>
      <p:sp>
        <p:nvSpPr>
          <p:cNvPr id="21" name="Rectangle 32"/>
          <p:cNvSpPr>
            <a:spLocks noChangeArrowheads="1"/>
          </p:cNvSpPr>
          <p:nvPr userDrawn="1"/>
        </p:nvSpPr>
        <p:spPr bwMode="auto">
          <a:xfrm>
            <a:off x="6098691" y="3428999"/>
            <a:ext cx="2590800" cy="1862048"/>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000" dirty="0">
                <a:solidFill>
                  <a:srgbClr val="6C6C6C"/>
                </a:solidFill>
                <a:latin typeface="+mn-lt"/>
                <a:ea typeface="Times New Roman" pitchFamily="26" charset="0"/>
                <a:cs typeface="Times New Roman" pitchFamily="26" charset="0"/>
              </a:rPr>
              <a:t>The above lines show variations of usage. Any colors in the color scheme can be used. Begin with one of the chart palettes as a base.  </a:t>
            </a:r>
          </a:p>
          <a:p>
            <a:pPr>
              <a:spcBef>
                <a:spcPct val="50000"/>
              </a:spcBef>
            </a:pPr>
            <a:r>
              <a:rPr lang="en-US" sz="1000" dirty="0">
                <a:solidFill>
                  <a:srgbClr val="6C6C6C"/>
                </a:solidFill>
                <a:latin typeface="+mn-lt"/>
                <a:ea typeface="Times New Roman" pitchFamily="26" charset="0"/>
                <a:cs typeface="Times New Roman" pitchFamily="26" charset="0"/>
              </a:rPr>
              <a:t>Line and arrow weights can be ¾ pt or 3pt (when more emphasis is required).</a:t>
            </a:r>
            <a:br>
              <a:rPr lang="en-US" sz="1000" dirty="0">
                <a:solidFill>
                  <a:srgbClr val="6C6C6C"/>
                </a:solidFill>
                <a:latin typeface="+mn-lt"/>
                <a:ea typeface="Times New Roman" pitchFamily="26" charset="0"/>
                <a:cs typeface="Times New Roman" pitchFamily="26" charset="0"/>
              </a:rPr>
            </a:br>
            <a:r>
              <a:rPr lang="en-US" sz="1000" dirty="0">
                <a:solidFill>
                  <a:srgbClr val="6C6C6C"/>
                </a:solidFill>
                <a:latin typeface="+mn-lt"/>
                <a:ea typeface="Times New Roman" pitchFamily="26" charset="0"/>
                <a:cs typeface="Times New Roman" pitchFamily="26" charset="0"/>
              </a:rPr>
              <a:t/>
            </a:r>
            <a:br>
              <a:rPr lang="en-US" sz="1000" dirty="0">
                <a:solidFill>
                  <a:srgbClr val="6C6C6C"/>
                </a:solidFill>
                <a:latin typeface="+mn-lt"/>
                <a:ea typeface="Times New Roman" pitchFamily="26" charset="0"/>
                <a:cs typeface="Times New Roman" pitchFamily="26" charset="0"/>
              </a:rPr>
            </a:br>
            <a:r>
              <a:rPr lang="en-US" sz="1000" dirty="0">
                <a:solidFill>
                  <a:srgbClr val="6C6C6C"/>
                </a:solidFill>
                <a:latin typeface="+mn-lt"/>
                <a:ea typeface="Times New Roman" pitchFamily="26" charset="0"/>
                <a:cs typeface="Times New Roman" pitchFamily="26" charset="0"/>
              </a:rPr>
              <a:t>Label Text:</a:t>
            </a:r>
            <a:r>
              <a:rPr lang="en-US" sz="1000" dirty="0" smtClean="0">
                <a:solidFill>
                  <a:srgbClr val="6C6C6C"/>
                </a:solidFill>
                <a:latin typeface="+mn-lt"/>
                <a:ea typeface="Times New Roman" pitchFamily="26" charset="0"/>
                <a:cs typeface="Times New Roman" pitchFamily="26" charset="0"/>
              </a:rPr>
              <a:t> </a:t>
            </a:r>
            <a:r>
              <a:rPr lang="en-US" sz="1000" dirty="0" smtClean="0">
                <a:solidFill>
                  <a:srgbClr val="6C6C6C"/>
                </a:solidFill>
                <a:latin typeface="+mn-lt"/>
              </a:rPr>
              <a:t>Lucida Sans 12pt </a:t>
            </a:r>
            <a:r>
              <a:rPr lang="en-US" sz="1000" dirty="0">
                <a:solidFill>
                  <a:srgbClr val="6C6C6C"/>
                </a:solidFill>
                <a:latin typeface="+mn-lt"/>
              </a:rPr>
              <a:t>or 14pt </a:t>
            </a:r>
          </a:p>
          <a:p>
            <a:pPr>
              <a:spcBef>
                <a:spcPct val="50000"/>
              </a:spcBef>
            </a:pPr>
            <a:r>
              <a:rPr lang="en-US" sz="1000" dirty="0">
                <a:solidFill>
                  <a:srgbClr val="6C6C6C"/>
                </a:solidFill>
                <a:latin typeface="+mn-lt"/>
              </a:rPr>
              <a:t>(ALL CAPS or Sentence Case)</a:t>
            </a:r>
            <a:r>
              <a:rPr lang="en-US" sz="1000" dirty="0">
                <a:solidFill>
                  <a:srgbClr val="6C6C6C"/>
                </a:solidFill>
                <a:latin typeface="+mn-lt"/>
                <a:ea typeface="Times New Roman" pitchFamily="26" charset="0"/>
                <a:cs typeface="Times New Roman" pitchFamily="26" charset="0"/>
              </a:rPr>
              <a:t> </a:t>
            </a:r>
          </a:p>
          <a:p>
            <a:pPr>
              <a:spcBef>
                <a:spcPct val="50000"/>
              </a:spcBef>
            </a:pPr>
            <a:r>
              <a:rPr lang="en-US" sz="1000" dirty="0">
                <a:solidFill>
                  <a:srgbClr val="6C6C6C"/>
                </a:solidFill>
                <a:latin typeface="+mn-lt"/>
                <a:ea typeface="Times New Roman" pitchFamily="26" charset="0"/>
                <a:cs typeface="Times New Roman" pitchFamily="26" charset="0"/>
              </a:rPr>
              <a:t> </a:t>
            </a:r>
          </a:p>
        </p:txBody>
      </p:sp>
      <p:sp>
        <p:nvSpPr>
          <p:cNvPr id="22" name="Line 22"/>
          <p:cNvSpPr>
            <a:spLocks noChangeShapeType="1"/>
          </p:cNvSpPr>
          <p:nvPr userDrawn="1"/>
        </p:nvSpPr>
        <p:spPr bwMode="auto">
          <a:xfrm>
            <a:off x="6376304" y="2275605"/>
            <a:ext cx="0" cy="931862"/>
          </a:xfrm>
          <a:prstGeom prst="line">
            <a:avLst/>
          </a:prstGeom>
          <a:noFill/>
          <a:ln w="9525">
            <a:solidFill>
              <a:schemeClr val="tx2"/>
            </a:solidFill>
            <a:round/>
            <a:headEnd/>
            <a:tailEnd/>
          </a:ln>
        </p:spPr>
        <p:txBody>
          <a:bodyPr>
            <a:prstTxWarp prst="textNoShape">
              <a:avLst/>
            </a:prstTxWarp>
          </a:bodyPr>
          <a:lstStyle/>
          <a:p>
            <a:endParaRPr lang="en-US"/>
          </a:p>
        </p:txBody>
      </p:sp>
      <p:sp>
        <p:nvSpPr>
          <p:cNvPr id="23" name="Line 23"/>
          <p:cNvSpPr>
            <a:spLocks noChangeShapeType="1"/>
          </p:cNvSpPr>
          <p:nvPr userDrawn="1"/>
        </p:nvSpPr>
        <p:spPr bwMode="auto">
          <a:xfrm>
            <a:off x="7224295" y="2272430"/>
            <a:ext cx="0" cy="950912"/>
          </a:xfrm>
          <a:prstGeom prst="line">
            <a:avLst/>
          </a:prstGeom>
          <a:noFill/>
          <a:ln w="9525">
            <a:solidFill>
              <a:schemeClr val="tx2">
                <a:lumMod val="50000"/>
              </a:schemeClr>
            </a:solidFill>
            <a:round/>
            <a:headEnd type="arrow" w="med" len="med"/>
            <a:tailEnd type="arrow" w="med" len="med"/>
          </a:ln>
        </p:spPr>
        <p:txBody>
          <a:bodyPr/>
          <a:lstStyle/>
          <a:p>
            <a:pPr fontAlgn="auto">
              <a:spcBef>
                <a:spcPts val="0"/>
              </a:spcBef>
              <a:spcAft>
                <a:spcPts val="0"/>
              </a:spcAft>
              <a:defRPr/>
            </a:pPr>
            <a:endParaRPr lang="en-US">
              <a:latin typeface="+mn-lt"/>
              <a:ea typeface="+mn-ea"/>
              <a:cs typeface="+mn-cs"/>
            </a:endParaRPr>
          </a:p>
        </p:txBody>
      </p:sp>
      <p:sp>
        <p:nvSpPr>
          <p:cNvPr id="24" name="Line 24"/>
          <p:cNvSpPr>
            <a:spLocks noChangeShapeType="1"/>
          </p:cNvSpPr>
          <p:nvPr userDrawn="1"/>
        </p:nvSpPr>
        <p:spPr bwMode="auto">
          <a:xfrm>
            <a:off x="7975515" y="2272430"/>
            <a:ext cx="0" cy="950912"/>
          </a:xfrm>
          <a:prstGeom prst="line">
            <a:avLst/>
          </a:prstGeom>
          <a:noFill/>
          <a:ln w="38100">
            <a:solidFill>
              <a:schemeClr val="accent2"/>
            </a:solidFill>
            <a:round/>
            <a:headEnd type="none" w="lg" len="lg"/>
            <a:tailEnd type="none" w="lg" len="lg"/>
          </a:ln>
        </p:spPr>
        <p:txBody>
          <a:bodyPr>
            <a:prstTxWarp prst="textNoShape">
              <a:avLst/>
            </a:prstTxWarp>
          </a:bodyPr>
          <a:lstStyle/>
          <a:p>
            <a:endParaRPr lang="en-US"/>
          </a:p>
        </p:txBody>
      </p:sp>
      <p:sp>
        <p:nvSpPr>
          <p:cNvPr id="25" name="Line 33"/>
          <p:cNvSpPr>
            <a:spLocks noChangeShapeType="1"/>
          </p:cNvSpPr>
          <p:nvPr userDrawn="1"/>
        </p:nvSpPr>
        <p:spPr bwMode="auto">
          <a:xfrm>
            <a:off x="8127915" y="2272430"/>
            <a:ext cx="0" cy="950912"/>
          </a:xfrm>
          <a:prstGeom prst="line">
            <a:avLst/>
          </a:prstGeom>
          <a:noFill/>
          <a:ln w="38100">
            <a:solidFill>
              <a:schemeClr val="accent1"/>
            </a:solidFill>
            <a:round/>
            <a:headEnd type="triangle" w="med" len="med"/>
            <a:tailEnd type="triangle" w="med" len="med"/>
          </a:ln>
        </p:spPr>
        <p:txBody>
          <a:bodyPr>
            <a:prstTxWarp prst="textNoShape">
              <a:avLst/>
            </a:prstTxWarp>
          </a:bodyPr>
          <a:lstStyle/>
          <a:p>
            <a:endParaRPr lang="en-US"/>
          </a:p>
        </p:txBody>
      </p:sp>
      <p:sp>
        <p:nvSpPr>
          <p:cNvPr id="26" name="Rectangle 36"/>
          <p:cNvSpPr>
            <a:spLocks noChangeArrowheads="1"/>
          </p:cNvSpPr>
          <p:nvPr userDrawn="1"/>
        </p:nvSpPr>
        <p:spPr bwMode="auto">
          <a:xfrm>
            <a:off x="3342791" y="2793730"/>
            <a:ext cx="990600" cy="411162"/>
          </a:xfrm>
          <a:prstGeom prst="rect">
            <a:avLst/>
          </a:prstGeom>
          <a:solidFill>
            <a:schemeClr val="accent3">
              <a:lumMod val="20000"/>
              <a:lumOff val="80000"/>
            </a:schemeClr>
          </a:solidFill>
          <a:ln w="9525">
            <a:solidFill>
              <a:schemeClr val="accent3"/>
            </a:solidFill>
            <a:miter lim="800000"/>
            <a:headEnd/>
            <a:tailEnd/>
          </a:ln>
          <a:effectLst>
            <a:outerShdw blurRad="50800" dist="38100" dir="2700000" algn="tl" rotWithShape="0">
              <a:srgbClr val="605E5D">
                <a:alpha val="40000"/>
              </a:srgbClr>
            </a:outerShdw>
          </a:effectLst>
        </p:spPr>
        <p:txBody>
          <a:bodyPr anchor="ctr"/>
          <a:lstStyle/>
          <a:p>
            <a:pPr algn="ctr" fontAlgn="auto">
              <a:spcBef>
                <a:spcPts val="0"/>
              </a:spcBef>
              <a:spcAft>
                <a:spcPts val="0"/>
              </a:spcAft>
              <a:defRPr/>
            </a:pPr>
            <a:r>
              <a:rPr lang="en-US" sz="1200">
                <a:solidFill>
                  <a:schemeClr val="accent3"/>
                </a:solidFill>
                <a:latin typeface="+mn-lt"/>
                <a:ea typeface="+mn-ea"/>
                <a:cs typeface="+mn-cs"/>
              </a:rPr>
              <a:t>TEXT</a:t>
            </a:r>
          </a:p>
        </p:txBody>
      </p:sp>
      <p:sp>
        <p:nvSpPr>
          <p:cNvPr id="27" name="Rectangle 3"/>
          <p:cNvSpPr>
            <a:spLocks noChangeArrowheads="1"/>
          </p:cNvSpPr>
          <p:nvPr userDrawn="1"/>
        </p:nvSpPr>
        <p:spPr bwMode="auto">
          <a:xfrm>
            <a:off x="4561991" y="2793730"/>
            <a:ext cx="990600" cy="411162"/>
          </a:xfrm>
          <a:prstGeom prst="rect">
            <a:avLst/>
          </a:prstGeom>
          <a:solidFill>
            <a:schemeClr val="accent2">
              <a:lumMod val="20000"/>
              <a:lumOff val="80000"/>
            </a:schemeClr>
          </a:solidFill>
          <a:ln w="9525">
            <a:solidFill>
              <a:schemeClr val="accent2"/>
            </a:solidFill>
            <a:miter lim="800000"/>
            <a:headEnd/>
            <a:tailEnd/>
          </a:ln>
          <a:effectLst>
            <a:outerShdw blurRad="50800" dist="38100" dir="2700000" algn="tl" rotWithShape="0">
              <a:srgbClr val="605E5D">
                <a:alpha val="40000"/>
              </a:srgbClr>
            </a:outerShdw>
          </a:effectLst>
        </p:spPr>
        <p:txBody>
          <a:bodyPr anchor="ctr"/>
          <a:lstStyle/>
          <a:p>
            <a:pPr algn="ctr" fontAlgn="auto">
              <a:spcBef>
                <a:spcPts val="0"/>
              </a:spcBef>
              <a:spcAft>
                <a:spcPts val="0"/>
              </a:spcAft>
              <a:defRPr/>
            </a:pPr>
            <a:r>
              <a:rPr lang="en-US" sz="1200" dirty="0">
                <a:solidFill>
                  <a:schemeClr val="tx2"/>
                </a:solidFill>
                <a:latin typeface="+mn-lt"/>
                <a:ea typeface="+mn-ea"/>
                <a:cs typeface="Arial" charset="0"/>
              </a:rPr>
              <a:t>TEXT</a:t>
            </a:r>
          </a:p>
        </p:txBody>
      </p:sp>
      <p:sp>
        <p:nvSpPr>
          <p:cNvPr id="28" name="Rectangle 15"/>
          <p:cNvSpPr>
            <a:spLocks noChangeArrowheads="1"/>
          </p:cNvSpPr>
          <p:nvPr userDrawn="1"/>
        </p:nvSpPr>
        <p:spPr bwMode="auto">
          <a:xfrm>
            <a:off x="4560404" y="2253980"/>
            <a:ext cx="990600" cy="393700"/>
          </a:xfrm>
          <a:prstGeom prst="rect">
            <a:avLst/>
          </a:prstGeom>
          <a:solidFill>
            <a:schemeClr val="bg2"/>
          </a:solidFill>
          <a:ln w="9525">
            <a:solidFill>
              <a:schemeClr val="accent2"/>
            </a:solidFill>
            <a:miter lim="800000"/>
            <a:headEnd/>
            <a:tailEnd/>
          </a:ln>
          <a:effectLst>
            <a:outerShdw blurRad="50800" dist="38100" dir="2700000" algn="tl" rotWithShape="0">
              <a:srgbClr val="605E5D">
                <a:alpha val="40000"/>
              </a:srgbClr>
            </a:outerShdw>
          </a:effectLst>
        </p:spPr>
        <p:txBody>
          <a:bodyPr anchor="ctr"/>
          <a:lstStyle/>
          <a:p>
            <a:pPr algn="ctr" fontAlgn="auto">
              <a:spcBef>
                <a:spcPct val="50000"/>
              </a:spcBef>
              <a:spcAft>
                <a:spcPts val="0"/>
              </a:spcAft>
              <a:defRPr/>
            </a:pPr>
            <a:r>
              <a:rPr lang="en-US" sz="1200" dirty="0">
                <a:solidFill>
                  <a:schemeClr val="tx2"/>
                </a:solidFill>
                <a:latin typeface="+mn-lt"/>
                <a:ea typeface="+mn-ea"/>
                <a:cs typeface="+mn-cs"/>
              </a:rPr>
              <a:t>TEXT</a:t>
            </a:r>
          </a:p>
        </p:txBody>
      </p:sp>
      <p:sp>
        <p:nvSpPr>
          <p:cNvPr id="29" name="Line 24"/>
          <p:cNvSpPr>
            <a:spLocks noChangeShapeType="1"/>
          </p:cNvSpPr>
          <p:nvPr userDrawn="1"/>
        </p:nvSpPr>
        <p:spPr bwMode="auto">
          <a:xfrm>
            <a:off x="8315240" y="2272430"/>
            <a:ext cx="0" cy="950912"/>
          </a:xfrm>
          <a:prstGeom prst="line">
            <a:avLst/>
          </a:prstGeom>
          <a:noFill/>
          <a:ln w="38100">
            <a:solidFill>
              <a:schemeClr val="tx1"/>
            </a:solidFill>
            <a:round/>
            <a:headEnd type="oval" w="med" len="med"/>
            <a:tailEnd type="oval" w="med" len="med"/>
          </a:ln>
        </p:spPr>
        <p:txBody>
          <a:bodyPr>
            <a:prstTxWarp prst="textNoShape">
              <a:avLst/>
            </a:prstTxWarp>
          </a:bodyPr>
          <a:lstStyle/>
          <a:p>
            <a:endParaRPr lang="en-US"/>
          </a:p>
        </p:txBody>
      </p:sp>
      <p:sp>
        <p:nvSpPr>
          <p:cNvPr id="30" name="Line 24"/>
          <p:cNvSpPr>
            <a:spLocks noChangeShapeType="1"/>
          </p:cNvSpPr>
          <p:nvPr userDrawn="1"/>
        </p:nvSpPr>
        <p:spPr bwMode="auto">
          <a:xfrm>
            <a:off x="8477165" y="2266080"/>
            <a:ext cx="0" cy="950912"/>
          </a:xfrm>
          <a:prstGeom prst="line">
            <a:avLst/>
          </a:prstGeom>
          <a:noFill/>
          <a:ln w="38100">
            <a:solidFill>
              <a:schemeClr val="accent3"/>
            </a:solidFill>
            <a:prstDash val="sysDot"/>
            <a:round/>
            <a:headEnd type="none" w="lg" len="lg"/>
            <a:tailEnd type="none" w="lg" len="lg"/>
          </a:ln>
        </p:spPr>
        <p:txBody>
          <a:bodyPr/>
          <a:lstStyle/>
          <a:p>
            <a:pPr fontAlgn="auto">
              <a:spcBef>
                <a:spcPts val="0"/>
              </a:spcBef>
              <a:spcAft>
                <a:spcPts val="0"/>
              </a:spcAft>
              <a:defRPr/>
            </a:pPr>
            <a:endParaRPr lang="en-US">
              <a:latin typeface="Arial" pitchFamily="33" charset="0"/>
              <a:ea typeface="+mn-ea"/>
              <a:cs typeface="ＭＳ Ｐゴシック" pitchFamily="33" charset="-128"/>
            </a:endParaRPr>
          </a:p>
        </p:txBody>
      </p:sp>
      <p:sp>
        <p:nvSpPr>
          <p:cNvPr id="31" name="Text Box 5"/>
          <p:cNvSpPr txBox="1">
            <a:spLocks noChangeArrowheads="1"/>
          </p:cNvSpPr>
          <p:nvPr userDrawn="1"/>
        </p:nvSpPr>
        <p:spPr bwMode="auto">
          <a:xfrm>
            <a:off x="7818352" y="1745380"/>
            <a:ext cx="766763" cy="461962"/>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200" dirty="0">
                <a:solidFill>
                  <a:srgbClr val="009DDC"/>
                </a:solidFill>
                <a:latin typeface="Calibri" pitchFamily="26" charset="0"/>
              </a:rPr>
              <a:t>ARROW </a:t>
            </a:r>
            <a:r>
              <a:rPr lang="en-US" sz="1200" dirty="0" smtClean="0">
                <a:solidFill>
                  <a:srgbClr val="009DDC"/>
                </a:solidFill>
                <a:latin typeface="Calibri" pitchFamily="26" charset="0"/>
              </a:rPr>
              <a:t/>
            </a:r>
            <a:br>
              <a:rPr lang="en-US" sz="1200" dirty="0" smtClean="0">
                <a:solidFill>
                  <a:srgbClr val="009DDC"/>
                </a:solidFill>
                <a:latin typeface="Calibri" pitchFamily="26" charset="0"/>
              </a:rPr>
            </a:br>
            <a:r>
              <a:rPr lang="en-US" sz="1200" dirty="0" smtClean="0">
                <a:solidFill>
                  <a:srgbClr val="009DDC"/>
                </a:solidFill>
                <a:latin typeface="Calibri" pitchFamily="26" charset="0"/>
              </a:rPr>
              <a:t>3 PT</a:t>
            </a:r>
            <a:endParaRPr lang="en-US" sz="1200" dirty="0">
              <a:solidFill>
                <a:srgbClr val="009DDC"/>
              </a:solidFill>
              <a:latin typeface="Calibri" pitchFamily="26" charset="0"/>
            </a:endParaRP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F399F4-8A18-8B47-8DF2-337489005AE8}" type="datetime1">
              <a:rPr lang="en-US" smtClean="0"/>
              <a:pPr/>
              <a:t>10/12/2011</a:t>
            </a:fld>
            <a:endParaRPr lang="en-US" dirty="0"/>
          </a:p>
        </p:txBody>
      </p:sp>
      <p:sp>
        <p:nvSpPr>
          <p:cNvPr id="4" name="Footer Placeholder 3"/>
          <p:cNvSpPr>
            <a:spLocks noGrp="1"/>
          </p:cNvSpPr>
          <p:nvPr>
            <p:ph type="ftr" sz="quarter" idx="11"/>
          </p:nvPr>
        </p:nvSpPr>
        <p:spPr/>
        <p:txBody>
          <a:bodyPr/>
          <a:lstStyle/>
          <a:p>
            <a:r>
              <a:rPr lang="en-US" smtClean="0"/>
              <a:t>XYZ Corporation</a:t>
            </a:r>
            <a:endParaRPr lang="en-US" dirty="0"/>
          </a:p>
        </p:txBody>
      </p:sp>
      <p:sp>
        <p:nvSpPr>
          <p:cNvPr id="5" name="Slide Number Placeholder 4"/>
          <p:cNvSpPr>
            <a:spLocks noGrp="1"/>
          </p:cNvSpPr>
          <p:nvPr>
            <p:ph type="sldNum" sz="quarter" idx="12"/>
          </p:nvPr>
        </p:nvSpPr>
        <p:spPr/>
        <p:txBody>
          <a:bodyPr/>
          <a:lstStyle/>
          <a:p>
            <a:fld id="{8D61D149-F04B-D044-BD26-502CEE4F52C4}" type="slidenum">
              <a:rPr lang="en-US" smtClean="0"/>
              <a:pPr/>
              <a:t>‹#›</a:t>
            </a:fld>
            <a:endParaRPr lang="en-US"/>
          </a:p>
        </p:txBody>
      </p:sp>
      <p:sp>
        <p:nvSpPr>
          <p:cNvPr id="6" name="Rectangle 5"/>
          <p:cNvSpPr/>
          <p:nvPr userDrawn="1"/>
        </p:nvSpPr>
        <p:spPr>
          <a:xfrm>
            <a:off x="1" y="0"/>
            <a:ext cx="9144000" cy="634119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0" y="0"/>
            <a:ext cx="9159118" cy="6858000"/>
          </a:xfrm>
          <a:prstGeom prst="rect">
            <a:avLst/>
          </a:prstGeom>
          <a:gradFill flip="none" rotWithShape="1">
            <a:gsLst>
              <a:gs pos="0">
                <a:srgbClr val="12214C"/>
              </a:gs>
              <a:gs pos="100000">
                <a:schemeClr val="tx2"/>
              </a:gs>
            </a:gsLst>
            <a:path path="circle">
              <a:fillToRect l="100000" t="100000"/>
            </a:path>
            <a:tileRect r="-100000" b="-100000"/>
          </a:gra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459652" y="2348705"/>
            <a:ext cx="6479662" cy="956879"/>
          </a:xfrm>
          <a:effectLst>
            <a:outerShdw blurRad="50800" dist="63500" dir="2700000">
              <a:srgbClr val="000000">
                <a:alpha val="43000"/>
              </a:srgbClr>
            </a:outerShdw>
          </a:effectLst>
        </p:spPr>
        <p:txBody>
          <a:bodyPr>
            <a:normAutofit/>
          </a:bodyPr>
          <a:lstStyle>
            <a:lvl1pPr>
              <a:defRPr sz="4200">
                <a:solidFill>
                  <a:schemeClr val="bg1"/>
                </a:solidFill>
              </a:defRPr>
            </a:lvl1pPr>
          </a:lstStyle>
          <a:p>
            <a:r>
              <a:rPr lang="en-US" dirty="0" smtClean="0"/>
              <a:t>Thank you.</a:t>
            </a:r>
            <a:endParaRPr lang="en-US" dirty="0"/>
          </a:p>
        </p:txBody>
      </p:sp>
      <p:sp>
        <p:nvSpPr>
          <p:cNvPr id="3" name="Subtitle 2"/>
          <p:cNvSpPr>
            <a:spLocks noGrp="1"/>
          </p:cNvSpPr>
          <p:nvPr>
            <p:ph type="subTitle" idx="1" hasCustomPrompt="1"/>
          </p:nvPr>
        </p:nvSpPr>
        <p:spPr>
          <a:xfrm>
            <a:off x="459652" y="3429000"/>
            <a:ext cx="7086600" cy="851615"/>
          </a:xfrm>
        </p:spPr>
        <p:txBody>
          <a:bodyPr>
            <a:normAutofit/>
          </a:bodyPr>
          <a:lstStyle>
            <a:lvl1pPr marL="0" indent="0" algn="l">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Vist</a:t>
            </a:r>
            <a:r>
              <a:rPr lang="en-US" dirty="0" smtClean="0"/>
              <a:t> us at </a:t>
            </a:r>
            <a:r>
              <a:rPr lang="en-US" dirty="0" err="1" smtClean="0"/>
              <a:t>www.hni.com</a:t>
            </a:r>
            <a:r>
              <a:rPr lang="en-US" dirty="0" smtClean="0"/>
              <a:t> or call 888-XXX-XXXX.</a:t>
            </a:r>
            <a:endParaRPr lang="en-US" dirty="0"/>
          </a:p>
        </p:txBody>
      </p:sp>
      <p:pic>
        <p:nvPicPr>
          <p:cNvPr id="8" name="Picture 7" descr="HNIcorner_cut.png"/>
          <p:cNvPicPr>
            <a:picLocks noChangeAspect="1"/>
          </p:cNvPicPr>
          <p:nvPr userDrawn="1"/>
        </p:nvPicPr>
        <p:blipFill>
          <a:blip r:embed="rId2"/>
          <a:stretch>
            <a:fillRect/>
          </a:stretch>
        </p:blipFill>
        <p:spPr>
          <a:xfrm>
            <a:off x="6010528" y="-7559"/>
            <a:ext cx="3148590" cy="1423419"/>
          </a:xfrm>
          <a:prstGeom prst="rect">
            <a:avLst/>
          </a:prstGeom>
          <a:ln>
            <a:noFill/>
          </a:ln>
        </p:spPr>
      </p:pic>
      <p:pic>
        <p:nvPicPr>
          <p:cNvPr id="9" name="Picture 8" descr="3 Dimensions_RGB_warm gray 11.png"/>
          <p:cNvPicPr>
            <a:picLocks noChangeAspect="1"/>
          </p:cNvPicPr>
          <p:nvPr userDrawn="1"/>
        </p:nvPicPr>
        <p:blipFill>
          <a:blip r:embed="rId3"/>
          <a:stretch>
            <a:fillRect/>
          </a:stretch>
        </p:blipFill>
        <p:spPr>
          <a:xfrm>
            <a:off x="8468031" y="232370"/>
            <a:ext cx="526441" cy="326663"/>
          </a:xfrm>
          <a:prstGeom prst="rect">
            <a:avLst/>
          </a:prstGeom>
        </p:spPr>
      </p:pic>
      <p:pic>
        <p:nvPicPr>
          <p:cNvPr id="10" name="Picture 9" descr="HNI_RGB_REV.png"/>
          <p:cNvPicPr>
            <a:picLocks noChangeAspect="1"/>
          </p:cNvPicPr>
          <p:nvPr userDrawn="1"/>
        </p:nvPicPr>
        <p:blipFill>
          <a:blip r:embed="rId4"/>
          <a:stretch>
            <a:fillRect/>
          </a:stretch>
        </p:blipFill>
        <p:spPr>
          <a:xfrm>
            <a:off x="6939313" y="6146882"/>
            <a:ext cx="1912353" cy="721701"/>
          </a:xfrm>
          <a:prstGeom prst="rect">
            <a:avLst/>
          </a:prstGeom>
        </p:spPr>
      </p:pic>
      <p:pic>
        <p:nvPicPr>
          <p:cNvPr id="14" name="Picture 13" descr="CTG_RGB_REV.png"/>
          <p:cNvPicPr>
            <a:picLocks noChangeAspect="1"/>
          </p:cNvPicPr>
          <p:nvPr userDrawn="1"/>
        </p:nvPicPr>
        <p:blipFill>
          <a:blip r:embed="rId5"/>
          <a:stretch>
            <a:fillRect/>
          </a:stretch>
        </p:blipFill>
        <p:spPr>
          <a:xfrm>
            <a:off x="4999566" y="6415642"/>
            <a:ext cx="1811796" cy="137160"/>
          </a:xfrm>
          <a:prstGeom prst="rect">
            <a:avLst/>
          </a:prstGeom>
        </p:spPr>
      </p:pic>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p>
            <a:fld id="{8D61D149-F04B-D044-BD26-502CEE4F52C4}" type="slidenum">
              <a:rPr lang="en-US" smtClean="0"/>
              <a:pPr/>
              <a:t>‹#›</a:t>
            </a:fld>
            <a:endParaRPr lang="en-US"/>
          </a:p>
        </p:txBody>
      </p:sp>
      <p:pic>
        <p:nvPicPr>
          <p:cNvPr id="7" name="Picture 6" descr="MG LOGO REV09_OL.png"/>
          <p:cNvPicPr>
            <a:picLocks noChangeAspect="1"/>
          </p:cNvPicPr>
          <p:nvPr userDrawn="1"/>
        </p:nvPicPr>
        <p:blipFill>
          <a:blip r:embed="rId2">
            <a:clrChange>
              <a:clrFrom>
                <a:srgbClr val="FFFFFF"/>
              </a:clrFrom>
              <a:clrTo>
                <a:srgbClr val="FFFFFF">
                  <a:alpha val="0"/>
                </a:srgbClr>
              </a:clrTo>
            </a:clrChange>
          </a:blip>
          <a:srcRect l="20845" t="27586" r="21440" b="59541"/>
          <a:stretch>
            <a:fillRect/>
          </a:stretch>
        </p:blipFill>
        <p:spPr>
          <a:xfrm>
            <a:off x="1" y="6333688"/>
            <a:ext cx="2017485" cy="582367"/>
          </a:xfrm>
          <a:prstGeom prst="rect">
            <a:avLst/>
          </a:prstGeom>
        </p:spPr>
      </p:pic>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21934"/>
            <a:ext cx="6734401" cy="600225"/>
          </a:xfrm>
        </p:spPr>
        <p:txBody>
          <a:bodyPr anchor="t">
            <a:normAutofit/>
          </a:bodyPr>
          <a:lstStyle>
            <a:lvl1pPr algn="l">
              <a:defRPr sz="28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357029"/>
            <a:ext cx="7772400" cy="469741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Slide Number Placeholder 4"/>
          <p:cNvSpPr>
            <a:spLocks noGrp="1"/>
          </p:cNvSpPr>
          <p:nvPr>
            <p:ph type="sldNum" sz="quarter" idx="11"/>
          </p:nvPr>
        </p:nvSpPr>
        <p:spPr/>
        <p:txBody>
          <a:bodyPr/>
          <a:lstStyle/>
          <a:p>
            <a:fld id="{8D61D149-F04B-D044-BD26-502CEE4F52C4}" type="slidenum">
              <a:rPr lang="en-US" smtClean="0"/>
              <a:pPr/>
              <a:t>‹#›</a:t>
            </a:fld>
            <a:endParaRPr lang="en-US"/>
          </a:p>
        </p:txBody>
      </p:sp>
      <p:pic>
        <p:nvPicPr>
          <p:cNvPr id="7" name="Picture 6" descr="MG LOGO REV09_OL.png"/>
          <p:cNvPicPr>
            <a:picLocks noChangeAspect="1"/>
          </p:cNvPicPr>
          <p:nvPr userDrawn="1"/>
        </p:nvPicPr>
        <p:blipFill>
          <a:blip r:embed="rId2">
            <a:clrChange>
              <a:clrFrom>
                <a:srgbClr val="FFFFFF"/>
              </a:clrFrom>
              <a:clrTo>
                <a:srgbClr val="FFFFFF">
                  <a:alpha val="0"/>
                </a:srgbClr>
              </a:clrTo>
            </a:clrChange>
          </a:blip>
          <a:srcRect l="20845" t="27586" r="21440" b="59541"/>
          <a:stretch>
            <a:fillRect/>
          </a:stretch>
        </p:blipFill>
        <p:spPr>
          <a:xfrm>
            <a:off x="1" y="6333688"/>
            <a:ext cx="2017485" cy="582367"/>
          </a:xfrm>
          <a:prstGeom prst="rect">
            <a:avLst/>
          </a:prstGeom>
        </p:spPr>
      </p:pic>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D61D149-F04B-D044-BD26-502CEE4F52C4}" type="slidenum">
              <a:rPr lang="en-US" smtClean="0"/>
              <a:pPr/>
              <a:t>‹#›</a:t>
            </a:fld>
            <a:endParaRPr lang="en-US"/>
          </a:p>
        </p:txBody>
      </p:sp>
      <p:pic>
        <p:nvPicPr>
          <p:cNvPr id="12" name="HNI Second-Small.mov">
            <a:hlinkClick r:id="" action="ppaction://media"/>
          </p:cNvPr>
          <p:cNvPicPr/>
          <p:nvPr userDrawn="1">
            <a:videoFile r:link="rId1"/>
          </p:nvPr>
        </p:nvPicPr>
        <p:blipFill>
          <a:blip r:embed="rId3"/>
          <a:stretch>
            <a:fillRect/>
          </a:stretch>
        </p:blipFill>
        <p:spPr>
          <a:xfrm>
            <a:off x="0" y="-1"/>
            <a:ext cx="9144000" cy="6419511"/>
          </a:xfrm>
          <a:prstGeom prst="rect">
            <a:avLst/>
          </a:prstGeom>
        </p:spPr>
      </p:pic>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2"/>
                                        </p:tgtEl>
                                      </p:cBhvr>
                                    </p:cmd>
                                  </p:childTnLst>
                                </p:cTn>
                              </p:par>
                            </p:childTnLst>
                          </p:cTn>
                        </p:par>
                      </p:childTnLst>
                    </p:cTn>
                  </p:par>
                </p:childTnLst>
              </p:cTn>
              <p:nextCondLst>
                <p:cond evt="onClick" delay="0">
                  <p:tgtEl>
                    <p:spTgt spid="12"/>
                  </p:tgtEl>
                </p:cond>
              </p:nextCondLst>
            </p:seq>
            <p:video>
              <p:cMediaNode>
                <p:cTn id="7" fill="hold" display="0">
                  <p:stCondLst>
                    <p:cond delay="indefinite"/>
                  </p:stCondLst>
                  <p:endCondLst>
                    <p:cond evt="onNext" delay="0">
                      <p:tgtEl>
                        <p:sldTgt/>
                      </p:tgtEl>
                    </p:cond>
                    <p:cond evt="onPrev" delay="0">
                      <p:tgtEl>
                        <p:sldTgt/>
                      </p:tgtEl>
                    </p:cond>
                  </p:endCondLst>
                </p:cTn>
                <p:tgtEl>
                  <p:spTgt spid="12"/>
                </p:tgtEl>
              </p:cMediaNode>
            </p:video>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1"/>
          </p:nvPr>
        </p:nvSpPr>
        <p:spPr/>
        <p:txBody>
          <a:bodyPr/>
          <a:lstStyle/>
          <a:p>
            <a:fld id="{8D61D149-F04B-D044-BD26-502CEE4F52C4}" type="slidenum">
              <a:rPr lang="en-US" smtClean="0"/>
              <a:pPr/>
              <a:t>‹#›</a:t>
            </a:fld>
            <a:endParaRPr lang="en-US"/>
          </a:p>
        </p:txBody>
      </p:sp>
      <p:pic>
        <p:nvPicPr>
          <p:cNvPr id="9" name="Picture 8" descr="MG LOGO REV09_OL.png"/>
          <p:cNvPicPr>
            <a:picLocks noChangeAspect="1"/>
          </p:cNvPicPr>
          <p:nvPr userDrawn="1"/>
        </p:nvPicPr>
        <p:blipFill>
          <a:blip r:embed="rId2">
            <a:clrChange>
              <a:clrFrom>
                <a:srgbClr val="FFFFFF"/>
              </a:clrFrom>
              <a:clrTo>
                <a:srgbClr val="FFFFFF">
                  <a:alpha val="0"/>
                </a:srgbClr>
              </a:clrTo>
            </a:clrChange>
          </a:blip>
          <a:srcRect l="20845" t="27586" r="21440" b="59541"/>
          <a:stretch>
            <a:fillRect/>
          </a:stretch>
        </p:blipFill>
        <p:spPr>
          <a:xfrm>
            <a:off x="1" y="6333688"/>
            <a:ext cx="2017485" cy="582367"/>
          </a:xfrm>
          <a:prstGeom prst="rect">
            <a:avLst/>
          </a:prstGeom>
        </p:spPr>
      </p:pic>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fld id="{8D61D149-F04B-D044-BD26-502CEE4F52C4}"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5216"/>
            <a:ext cx="3008313" cy="571500"/>
          </a:xfrm>
        </p:spPr>
        <p:txBody>
          <a:bodyPr anchor="t"/>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575050" y="1435100"/>
            <a:ext cx="5111750" cy="469106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a:t>
            </a:r>
            <a:br>
              <a:rPr lang="en-US" dirty="0" smtClean="0"/>
            </a:br>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399F4-8A18-8B47-8DF2-337489005AE8}" type="datetime1">
              <a:rPr lang="en-US" smtClean="0"/>
              <a:pPr/>
              <a:t>10/12/2011</a:t>
            </a:fld>
            <a:endParaRPr lang="en-US" dirty="0"/>
          </a:p>
        </p:txBody>
      </p:sp>
      <p:sp>
        <p:nvSpPr>
          <p:cNvPr id="6" name="Slide Number Placeholder 5"/>
          <p:cNvSpPr>
            <a:spLocks noGrp="1"/>
          </p:cNvSpPr>
          <p:nvPr>
            <p:ph type="sldNum" sz="quarter" idx="11"/>
          </p:nvPr>
        </p:nvSpPr>
        <p:spPr/>
        <p:txBody>
          <a:bodyPr/>
          <a:lstStyle/>
          <a:p>
            <a:fld id="{8D61D149-F04B-D044-BD26-502CEE4F52C4}"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XYZ Corporation</a:t>
            </a:r>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399F4-8A18-8B47-8DF2-337489005AE8}" type="datetime1">
              <a:rPr lang="en-US" smtClean="0"/>
              <a:pPr/>
              <a:t>10/12/2011</a:t>
            </a:fld>
            <a:endParaRPr lang="en-US" dirty="0"/>
          </a:p>
        </p:txBody>
      </p:sp>
      <p:sp>
        <p:nvSpPr>
          <p:cNvPr id="6" name="Slide Number Placeholder 5"/>
          <p:cNvSpPr>
            <a:spLocks noGrp="1"/>
          </p:cNvSpPr>
          <p:nvPr>
            <p:ph type="sldNum" sz="quarter" idx="11"/>
          </p:nvPr>
        </p:nvSpPr>
        <p:spPr/>
        <p:txBody>
          <a:bodyPr/>
          <a:lstStyle/>
          <a:p>
            <a:fld id="{8D61D149-F04B-D044-BD26-502CEE4F52C4}"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XYZ Corporation</a:t>
            </a:r>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399F4-8A18-8B47-8DF2-337489005AE8}" type="datetime1">
              <a:rPr lang="en-US" smtClean="0"/>
              <a:pPr/>
              <a:t>10/12/2011</a:t>
            </a:fld>
            <a:endParaRPr lang="en-US" dirty="0"/>
          </a:p>
        </p:txBody>
      </p:sp>
      <p:sp>
        <p:nvSpPr>
          <p:cNvPr id="4" name="Footer Placeholder 3"/>
          <p:cNvSpPr>
            <a:spLocks noGrp="1"/>
          </p:cNvSpPr>
          <p:nvPr>
            <p:ph type="ftr" sz="quarter" idx="11"/>
          </p:nvPr>
        </p:nvSpPr>
        <p:spPr/>
        <p:txBody>
          <a:bodyPr/>
          <a:lstStyle/>
          <a:p>
            <a:r>
              <a:rPr lang="en-US" smtClean="0"/>
              <a:t>XYZ Corporation</a:t>
            </a:r>
            <a:endParaRPr lang="en-US" dirty="0"/>
          </a:p>
        </p:txBody>
      </p:sp>
      <p:sp>
        <p:nvSpPr>
          <p:cNvPr id="5" name="Slide Number Placeholder 4"/>
          <p:cNvSpPr>
            <a:spLocks noGrp="1"/>
          </p:cNvSpPr>
          <p:nvPr>
            <p:ph type="sldNum" sz="quarter" idx="12"/>
          </p:nvPr>
        </p:nvSpPr>
        <p:spPr/>
        <p:txBody>
          <a:bodyPr/>
          <a:lstStyle/>
          <a:p>
            <a:fld id="{8D61D149-F04B-D044-BD26-502CEE4F52C4}" type="slidenum">
              <a:rPr lang="en-US" smtClean="0"/>
              <a:pPr/>
              <a:t>‹#›</a:t>
            </a:fld>
            <a:endParaRPr lang="en-US"/>
          </a:p>
        </p:txBody>
      </p:sp>
      <p:sp>
        <p:nvSpPr>
          <p:cNvPr id="6" name="Text Placeholder 27"/>
          <p:cNvSpPr>
            <a:spLocks noGrp="1"/>
          </p:cNvSpPr>
          <p:nvPr userDrawn="1">
            <p:ph type="body" sz="quarter" idx="13"/>
          </p:nvPr>
        </p:nvSpPr>
        <p:spPr>
          <a:xfrm>
            <a:off x="612312" y="1504911"/>
            <a:ext cx="7998898" cy="1678889"/>
          </a:xfrm>
        </p:spPr>
        <p:txBody>
          <a:bodyPr>
            <a:normAutofit/>
          </a:bodyPr>
          <a:lstStyle>
            <a:lvl1pPr marL="342900" indent="-342900" algn="l" defTabSz="457200" rtl="0" eaLnBrk="1" latinLnBrk="0" hangingPunct="1">
              <a:spcBef>
                <a:spcPct val="20000"/>
              </a:spcBef>
              <a:buFont typeface="Arial"/>
              <a:buChar char="•"/>
              <a:defRPr lang="en-US" sz="1800" kern="1200" dirty="0">
                <a:solidFill>
                  <a:schemeClr val="tx1"/>
                </a:solidFill>
                <a:latin typeface="Lucida Sans Unicode"/>
                <a:ea typeface="+mn-ea"/>
                <a:cs typeface="+mn-cs"/>
              </a:defRPr>
            </a:lvl1pPr>
          </a:lstStyle>
          <a:p>
            <a:pPr eaLnBrk="1" hangingPunct="1"/>
            <a:r>
              <a:rPr lang="en-US" dirty="0">
                <a:latin typeface="Calibri" pitchFamily="26" charset="0"/>
              </a:rPr>
              <a:t>The primary color scheme is used as the main color selections when designing graphic elements in slides. </a:t>
            </a:r>
          </a:p>
          <a:p>
            <a:pPr eaLnBrk="1" hangingPunct="1"/>
            <a:r>
              <a:rPr lang="en-US" dirty="0">
                <a:latin typeface="Calibri" pitchFamily="26" charset="0"/>
              </a:rPr>
              <a:t>The extended color scheme is to be used when more variety is needed to establish elegant transition in metric graphics or graphical elements.    </a:t>
            </a:r>
          </a:p>
          <a:p>
            <a:pPr eaLnBrk="1" hangingPunct="1"/>
            <a:endParaRPr lang="en-US" dirty="0">
              <a:latin typeface="Calibri" pitchFamily="26" charset="0"/>
            </a:endParaRPr>
          </a:p>
        </p:txBody>
      </p:sp>
      <p:sp>
        <p:nvSpPr>
          <p:cNvPr id="11" name="TextBox 19"/>
          <p:cNvSpPr txBox="1">
            <a:spLocks noChangeArrowheads="1"/>
          </p:cNvSpPr>
          <p:nvPr userDrawn="1"/>
        </p:nvSpPr>
        <p:spPr bwMode="auto">
          <a:xfrm>
            <a:off x="612312" y="3079413"/>
            <a:ext cx="2371176" cy="276999"/>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1200" dirty="0">
                <a:solidFill>
                  <a:schemeClr val="accent3"/>
                </a:solidFill>
                <a:latin typeface="+mn-lt"/>
                <a:ea typeface="+mn-ea"/>
                <a:cs typeface="+mn-cs"/>
              </a:rPr>
              <a:t>PRIMARY COLOR SCHEME</a:t>
            </a:r>
          </a:p>
        </p:txBody>
      </p:sp>
      <p:sp>
        <p:nvSpPr>
          <p:cNvPr id="17" name="Rectangle 16"/>
          <p:cNvSpPr>
            <a:spLocks noChangeArrowheads="1"/>
          </p:cNvSpPr>
          <p:nvPr userDrawn="1"/>
        </p:nvSpPr>
        <p:spPr bwMode="auto">
          <a:xfrm>
            <a:off x="1939538" y="3443417"/>
            <a:ext cx="814388" cy="814388"/>
          </a:xfrm>
          <a:prstGeom prst="rect">
            <a:avLst/>
          </a:prstGeom>
          <a:solidFill>
            <a:schemeClr val="accent1"/>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r>
              <a:rPr lang="en-US" sz="1000" dirty="0" smtClean="0">
                <a:solidFill>
                  <a:schemeClr val="bg2"/>
                </a:solidFill>
                <a:latin typeface="+mn-lt"/>
                <a:ea typeface="+mn-ea"/>
                <a:cs typeface="+mn-cs"/>
              </a:rPr>
              <a:t>HNI</a:t>
            </a:r>
            <a:r>
              <a:rPr lang="en-US" sz="1000" baseline="0" dirty="0" smtClean="0">
                <a:solidFill>
                  <a:schemeClr val="bg2"/>
                </a:solidFill>
                <a:latin typeface="+mn-lt"/>
                <a:ea typeface="+mn-ea"/>
                <a:cs typeface="+mn-cs"/>
              </a:rPr>
              <a:t> </a:t>
            </a:r>
            <a:r>
              <a:rPr lang="en-US" sz="1000" dirty="0" smtClean="0">
                <a:solidFill>
                  <a:schemeClr val="bg2"/>
                </a:solidFill>
                <a:latin typeface="+mn-lt"/>
                <a:ea typeface="+mn-ea"/>
                <a:cs typeface="+mn-cs"/>
              </a:rPr>
              <a:t>Gold</a:t>
            </a:r>
          </a:p>
          <a:p>
            <a:pPr marL="0" marR="0" indent="0" algn="ctr" defTabSz="457200" rtl="0" eaLnBrk="1" fontAlgn="auto" latinLnBrk="0" hangingPunct="1">
              <a:lnSpc>
                <a:spcPct val="100000"/>
              </a:lnSpc>
              <a:spcBef>
                <a:spcPts val="0"/>
              </a:spcBef>
              <a:spcAft>
                <a:spcPts val="0"/>
              </a:spcAft>
              <a:buClrTx/>
              <a:buSzTx/>
              <a:buFontTx/>
              <a:buNone/>
              <a:tabLst/>
              <a:defRPr/>
            </a:pPr>
            <a:r>
              <a:rPr lang="en-US" sz="800" dirty="0" smtClean="0">
                <a:solidFill>
                  <a:schemeClr val="bg2"/>
                </a:solidFill>
                <a:latin typeface="+mn-lt"/>
                <a:ea typeface="+mn-ea"/>
                <a:cs typeface="+mn-cs"/>
              </a:rPr>
              <a:t>246-161-28</a:t>
            </a:r>
            <a:endParaRPr lang="en-US" sz="1000" dirty="0" smtClean="0">
              <a:solidFill>
                <a:schemeClr val="bg2"/>
              </a:solidFill>
              <a:latin typeface="+mn-lt"/>
              <a:ea typeface="+mn-ea"/>
              <a:cs typeface="+mn-cs"/>
            </a:endParaRPr>
          </a:p>
        </p:txBody>
      </p:sp>
      <p:sp>
        <p:nvSpPr>
          <p:cNvPr id="18" name="Rectangle 17"/>
          <p:cNvSpPr>
            <a:spLocks noChangeArrowheads="1"/>
          </p:cNvSpPr>
          <p:nvPr userDrawn="1"/>
        </p:nvSpPr>
        <p:spPr bwMode="auto">
          <a:xfrm>
            <a:off x="3134926" y="3432305"/>
            <a:ext cx="825500" cy="825500"/>
          </a:xfrm>
          <a:prstGeom prst="rect">
            <a:avLst/>
          </a:prstGeom>
          <a:solidFill>
            <a:schemeClr val="accent3"/>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r>
              <a:rPr lang="en-US" sz="1050" dirty="0" smtClean="0">
                <a:solidFill>
                  <a:schemeClr val="bg2"/>
                </a:solidFill>
                <a:latin typeface="+mn-lt"/>
                <a:ea typeface="+mn-ea"/>
                <a:cs typeface="+mn-cs"/>
              </a:rPr>
              <a:t>HNI Green</a:t>
            </a:r>
          </a:p>
          <a:p>
            <a:pPr algn="ctr" fontAlgn="auto">
              <a:spcBef>
                <a:spcPts val="0"/>
              </a:spcBef>
              <a:spcAft>
                <a:spcPts val="0"/>
              </a:spcAft>
              <a:defRPr/>
            </a:pPr>
            <a:r>
              <a:rPr lang="en-US" sz="900" dirty="0" smtClean="0">
                <a:solidFill>
                  <a:schemeClr val="bg2"/>
                </a:solidFill>
                <a:latin typeface="+mn-lt"/>
                <a:ea typeface="+mn-ea"/>
                <a:cs typeface="+mn-cs"/>
              </a:rPr>
              <a:t>89-181-72</a:t>
            </a:r>
            <a:endParaRPr lang="en-US" sz="900" dirty="0">
              <a:solidFill>
                <a:schemeClr val="bg2"/>
              </a:solidFill>
              <a:latin typeface="+mn-lt"/>
              <a:ea typeface="+mn-ea"/>
              <a:cs typeface="+mn-cs"/>
            </a:endParaRPr>
          </a:p>
        </p:txBody>
      </p:sp>
      <p:sp>
        <p:nvSpPr>
          <p:cNvPr id="19" name="Rectangle 18"/>
          <p:cNvSpPr>
            <a:spLocks noChangeArrowheads="1"/>
          </p:cNvSpPr>
          <p:nvPr userDrawn="1"/>
        </p:nvSpPr>
        <p:spPr bwMode="auto">
          <a:xfrm>
            <a:off x="4362063" y="3432305"/>
            <a:ext cx="825500" cy="825500"/>
          </a:xfrm>
          <a:prstGeom prst="rect">
            <a:avLst/>
          </a:prstGeom>
          <a:solidFill>
            <a:schemeClr val="accent4"/>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r>
              <a:rPr lang="en-US" sz="1050" dirty="0" smtClean="0">
                <a:solidFill>
                  <a:schemeClr val="bg2"/>
                </a:solidFill>
                <a:latin typeface="+mn-lt"/>
                <a:ea typeface="+mn-ea"/>
                <a:cs typeface="+mn-cs"/>
              </a:rPr>
              <a:t>HNI </a:t>
            </a:r>
            <a:r>
              <a:rPr lang="en-US" sz="1050" dirty="0" err="1" smtClean="0">
                <a:solidFill>
                  <a:schemeClr val="bg2"/>
                </a:solidFill>
                <a:latin typeface="+mn-lt"/>
                <a:ea typeface="+mn-ea"/>
                <a:cs typeface="+mn-cs"/>
              </a:rPr>
              <a:t>Bluegray</a:t>
            </a:r>
            <a:endParaRPr lang="en-US" sz="1050" dirty="0" smtClean="0">
              <a:solidFill>
                <a:schemeClr val="bg2"/>
              </a:solidFill>
              <a:latin typeface="+mn-lt"/>
              <a:ea typeface="+mn-ea"/>
              <a:cs typeface="+mn-cs"/>
            </a:endParaRPr>
          </a:p>
          <a:p>
            <a:pPr algn="ctr" fontAlgn="auto">
              <a:spcBef>
                <a:spcPts val="0"/>
              </a:spcBef>
              <a:spcAft>
                <a:spcPts val="0"/>
              </a:spcAft>
              <a:defRPr/>
            </a:pPr>
            <a:r>
              <a:rPr lang="en-US" sz="700" dirty="0" smtClean="0">
                <a:solidFill>
                  <a:schemeClr val="bg2"/>
                </a:solidFill>
                <a:latin typeface="+mn-lt"/>
                <a:ea typeface="+mn-ea"/>
                <a:cs typeface="+mn-cs"/>
              </a:rPr>
              <a:t>127-142-177</a:t>
            </a:r>
            <a:endParaRPr lang="en-US" sz="700" dirty="0">
              <a:solidFill>
                <a:schemeClr val="bg2"/>
              </a:solidFill>
              <a:latin typeface="+mn-lt"/>
              <a:ea typeface="+mn-ea"/>
              <a:cs typeface="+mn-cs"/>
            </a:endParaRPr>
          </a:p>
        </p:txBody>
      </p:sp>
      <p:sp>
        <p:nvSpPr>
          <p:cNvPr id="20" name="Rectangle 19"/>
          <p:cNvSpPr>
            <a:spLocks noChangeArrowheads="1"/>
          </p:cNvSpPr>
          <p:nvPr userDrawn="1"/>
        </p:nvSpPr>
        <p:spPr bwMode="auto">
          <a:xfrm>
            <a:off x="5570151" y="3443417"/>
            <a:ext cx="827087" cy="825500"/>
          </a:xfrm>
          <a:prstGeom prst="rect">
            <a:avLst/>
          </a:prstGeom>
          <a:solidFill>
            <a:schemeClr val="accent5"/>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r>
              <a:rPr lang="en-US" sz="1050" dirty="0" smtClean="0">
                <a:solidFill>
                  <a:schemeClr val="bg2"/>
                </a:solidFill>
                <a:latin typeface="+mn-lt"/>
                <a:ea typeface="+mn-ea"/>
                <a:cs typeface="+mn-cs"/>
              </a:rPr>
              <a:t>HNI Teal</a:t>
            </a:r>
          </a:p>
          <a:p>
            <a:pPr algn="ctr" fontAlgn="auto">
              <a:spcBef>
                <a:spcPts val="0"/>
              </a:spcBef>
              <a:spcAft>
                <a:spcPts val="0"/>
              </a:spcAft>
              <a:defRPr/>
            </a:pPr>
            <a:r>
              <a:rPr lang="en-US" sz="800" dirty="0">
                <a:solidFill>
                  <a:schemeClr val="bg2"/>
                </a:solidFill>
                <a:latin typeface="+mn-lt"/>
                <a:ea typeface="+mn-ea"/>
                <a:cs typeface="+mn-cs"/>
              </a:rPr>
              <a:t>252-149-12</a:t>
            </a:r>
          </a:p>
        </p:txBody>
      </p:sp>
      <p:sp>
        <p:nvSpPr>
          <p:cNvPr id="34" name="TextBox 19"/>
          <p:cNvSpPr txBox="1">
            <a:spLocks noChangeArrowheads="1"/>
          </p:cNvSpPr>
          <p:nvPr userDrawn="1"/>
        </p:nvSpPr>
        <p:spPr bwMode="auto">
          <a:xfrm>
            <a:off x="6821147" y="4264070"/>
            <a:ext cx="975676" cy="369332"/>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900" dirty="0">
                <a:solidFill>
                  <a:schemeClr val="accent3"/>
                </a:solidFill>
                <a:latin typeface="+mn-lt"/>
                <a:ea typeface="+mn-ea"/>
                <a:cs typeface="+mn-cs"/>
              </a:rPr>
              <a:t>Text &amp; Drop Shadows</a:t>
            </a:r>
          </a:p>
        </p:txBody>
      </p:sp>
      <p:sp>
        <p:nvSpPr>
          <p:cNvPr id="36" name="Rectangle 35"/>
          <p:cNvSpPr>
            <a:spLocks noChangeArrowheads="1"/>
          </p:cNvSpPr>
          <p:nvPr userDrawn="1"/>
        </p:nvSpPr>
        <p:spPr bwMode="auto">
          <a:xfrm>
            <a:off x="784436" y="3443417"/>
            <a:ext cx="814388" cy="814388"/>
          </a:xfrm>
          <a:prstGeom prst="rect">
            <a:avLst/>
          </a:prstGeom>
          <a:solidFill>
            <a:schemeClr val="tx2"/>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r>
              <a:rPr lang="en-US" sz="1000" dirty="0" smtClean="0">
                <a:solidFill>
                  <a:schemeClr val="bg2"/>
                </a:solidFill>
                <a:latin typeface="+mn-lt"/>
                <a:ea typeface="+mn-ea"/>
                <a:cs typeface="+mn-cs"/>
              </a:rPr>
              <a:t>HNI Blue</a:t>
            </a:r>
          </a:p>
          <a:p>
            <a:pPr algn="ctr" fontAlgn="auto">
              <a:spcBef>
                <a:spcPts val="0"/>
              </a:spcBef>
              <a:spcAft>
                <a:spcPts val="0"/>
              </a:spcAft>
              <a:defRPr/>
            </a:pPr>
            <a:r>
              <a:rPr lang="en-US" sz="800" dirty="0" smtClean="0">
                <a:solidFill>
                  <a:schemeClr val="bg2"/>
                </a:solidFill>
                <a:latin typeface="+mn-lt"/>
                <a:ea typeface="+mn-ea"/>
                <a:cs typeface="+mn-cs"/>
              </a:rPr>
              <a:t>53-105-178</a:t>
            </a:r>
            <a:endParaRPr lang="en-US" sz="1000" dirty="0">
              <a:solidFill>
                <a:schemeClr val="bg2"/>
              </a:solidFill>
              <a:latin typeface="+mn-lt"/>
              <a:ea typeface="+mn-ea"/>
              <a:cs typeface="+mn-cs"/>
            </a:endParaRPr>
          </a:p>
        </p:txBody>
      </p:sp>
      <p:sp>
        <p:nvSpPr>
          <p:cNvPr id="37" name="Rectangle 36"/>
          <p:cNvSpPr>
            <a:spLocks noChangeArrowheads="1"/>
          </p:cNvSpPr>
          <p:nvPr userDrawn="1"/>
        </p:nvSpPr>
        <p:spPr bwMode="auto">
          <a:xfrm>
            <a:off x="6821147" y="3441830"/>
            <a:ext cx="814387" cy="814387"/>
          </a:xfrm>
          <a:prstGeom prst="rect">
            <a:avLst/>
          </a:prstGeom>
          <a:solidFill>
            <a:schemeClr val="tx1"/>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r>
              <a:rPr lang="en-US" sz="1000" dirty="0" smtClean="0">
                <a:solidFill>
                  <a:schemeClr val="bg2"/>
                </a:solidFill>
                <a:latin typeface="+mn-lt"/>
                <a:ea typeface="+mn-ea"/>
                <a:cs typeface="+mn-cs"/>
              </a:rPr>
              <a:t>HNI Warm</a:t>
            </a:r>
            <a:r>
              <a:rPr lang="en-US" sz="1000" baseline="0" dirty="0" smtClean="0">
                <a:solidFill>
                  <a:schemeClr val="bg2"/>
                </a:solidFill>
                <a:latin typeface="+mn-lt"/>
                <a:ea typeface="+mn-ea"/>
                <a:cs typeface="+mn-cs"/>
              </a:rPr>
              <a:t> Gray</a:t>
            </a:r>
            <a:endParaRPr lang="en-US" sz="1000" dirty="0" smtClean="0">
              <a:solidFill>
                <a:schemeClr val="bg2"/>
              </a:solidFill>
              <a:latin typeface="+mn-lt"/>
              <a:ea typeface="+mn-ea"/>
              <a:cs typeface="+mn-cs"/>
            </a:endParaRPr>
          </a:p>
          <a:p>
            <a:pPr algn="ctr" fontAlgn="auto">
              <a:spcBef>
                <a:spcPts val="0"/>
              </a:spcBef>
              <a:spcAft>
                <a:spcPts val="0"/>
              </a:spcAft>
              <a:defRPr/>
            </a:pPr>
            <a:r>
              <a:rPr lang="en-US" sz="700" spc="-300" dirty="0" smtClean="0">
                <a:solidFill>
                  <a:schemeClr val="bg2"/>
                </a:solidFill>
                <a:latin typeface="+mn-lt"/>
                <a:ea typeface="+mn-ea"/>
                <a:cs typeface="+mn-cs"/>
              </a:rPr>
              <a:t>123-114-107</a:t>
            </a:r>
            <a:endParaRPr lang="en-US" sz="700" spc="-300" dirty="0">
              <a:solidFill>
                <a:schemeClr val="bg2"/>
              </a:solidFill>
              <a:latin typeface="+mn-lt"/>
              <a:ea typeface="+mn-ea"/>
              <a:cs typeface="+mn-cs"/>
            </a:endParaRPr>
          </a:p>
        </p:txBody>
      </p:sp>
      <p:sp>
        <p:nvSpPr>
          <p:cNvPr id="38" name="TextBox 19"/>
          <p:cNvSpPr txBox="1">
            <a:spLocks noChangeArrowheads="1"/>
          </p:cNvSpPr>
          <p:nvPr userDrawn="1"/>
        </p:nvSpPr>
        <p:spPr bwMode="auto">
          <a:xfrm>
            <a:off x="612312" y="4494902"/>
            <a:ext cx="2371176" cy="276999"/>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1200" dirty="0" smtClean="0">
                <a:solidFill>
                  <a:schemeClr val="accent3"/>
                </a:solidFill>
                <a:latin typeface="+mn-lt"/>
                <a:ea typeface="+mn-ea"/>
                <a:cs typeface="+mn-cs"/>
              </a:rPr>
              <a:t>EXTENDED </a:t>
            </a:r>
            <a:r>
              <a:rPr lang="en-US" sz="1200" dirty="0">
                <a:solidFill>
                  <a:schemeClr val="accent3"/>
                </a:solidFill>
                <a:latin typeface="+mn-lt"/>
                <a:ea typeface="+mn-ea"/>
                <a:cs typeface="+mn-cs"/>
              </a:rPr>
              <a:t>COLOR SCHEME</a:t>
            </a:r>
          </a:p>
        </p:txBody>
      </p:sp>
      <p:sp>
        <p:nvSpPr>
          <p:cNvPr id="39" name="Rectangle 38"/>
          <p:cNvSpPr>
            <a:spLocks noChangeArrowheads="1"/>
          </p:cNvSpPr>
          <p:nvPr userDrawn="1"/>
        </p:nvSpPr>
        <p:spPr bwMode="auto">
          <a:xfrm>
            <a:off x="784436" y="4919231"/>
            <a:ext cx="814388" cy="321860"/>
          </a:xfrm>
          <a:prstGeom prst="rect">
            <a:avLst/>
          </a:prstGeom>
          <a:solidFill>
            <a:schemeClr val="tx2">
              <a:lumMod val="20000"/>
              <a:lumOff val="8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0" name="Rectangle 39"/>
          <p:cNvSpPr>
            <a:spLocks noChangeArrowheads="1"/>
          </p:cNvSpPr>
          <p:nvPr userDrawn="1"/>
        </p:nvSpPr>
        <p:spPr bwMode="auto">
          <a:xfrm>
            <a:off x="784436" y="5415068"/>
            <a:ext cx="814388" cy="321860"/>
          </a:xfrm>
          <a:prstGeom prst="rect">
            <a:avLst/>
          </a:prstGeom>
          <a:solidFill>
            <a:schemeClr val="tx2">
              <a:lumMod val="60000"/>
              <a:lumOff val="4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1" name="Rectangle 40"/>
          <p:cNvSpPr>
            <a:spLocks noChangeArrowheads="1"/>
          </p:cNvSpPr>
          <p:nvPr userDrawn="1"/>
        </p:nvSpPr>
        <p:spPr bwMode="auto">
          <a:xfrm>
            <a:off x="1939538" y="4919231"/>
            <a:ext cx="814388" cy="321860"/>
          </a:xfrm>
          <a:prstGeom prst="rect">
            <a:avLst/>
          </a:prstGeom>
          <a:solidFill>
            <a:schemeClr val="accent1">
              <a:lumMod val="20000"/>
              <a:lumOff val="8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2" name="Rectangle 41"/>
          <p:cNvSpPr>
            <a:spLocks noChangeArrowheads="1"/>
          </p:cNvSpPr>
          <p:nvPr userDrawn="1"/>
        </p:nvSpPr>
        <p:spPr bwMode="auto">
          <a:xfrm>
            <a:off x="1939538" y="5415068"/>
            <a:ext cx="814388" cy="321860"/>
          </a:xfrm>
          <a:prstGeom prst="rect">
            <a:avLst/>
          </a:prstGeom>
          <a:solidFill>
            <a:schemeClr val="accent1">
              <a:lumMod val="60000"/>
              <a:lumOff val="4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3" name="Rectangle 42"/>
          <p:cNvSpPr>
            <a:spLocks noChangeArrowheads="1"/>
          </p:cNvSpPr>
          <p:nvPr userDrawn="1"/>
        </p:nvSpPr>
        <p:spPr bwMode="auto">
          <a:xfrm>
            <a:off x="3146038" y="4919231"/>
            <a:ext cx="814388" cy="321860"/>
          </a:xfrm>
          <a:prstGeom prst="rect">
            <a:avLst/>
          </a:prstGeom>
          <a:solidFill>
            <a:schemeClr val="accent3">
              <a:lumMod val="20000"/>
              <a:lumOff val="8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4" name="Rectangle 43"/>
          <p:cNvSpPr>
            <a:spLocks noChangeArrowheads="1"/>
          </p:cNvSpPr>
          <p:nvPr userDrawn="1"/>
        </p:nvSpPr>
        <p:spPr bwMode="auto">
          <a:xfrm>
            <a:off x="3146038" y="5415068"/>
            <a:ext cx="814388" cy="321860"/>
          </a:xfrm>
          <a:prstGeom prst="rect">
            <a:avLst/>
          </a:prstGeom>
          <a:solidFill>
            <a:schemeClr val="accent3">
              <a:lumMod val="60000"/>
              <a:lumOff val="4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5" name="Rectangle 44"/>
          <p:cNvSpPr>
            <a:spLocks noChangeArrowheads="1"/>
          </p:cNvSpPr>
          <p:nvPr userDrawn="1"/>
        </p:nvSpPr>
        <p:spPr bwMode="auto">
          <a:xfrm>
            <a:off x="4373175" y="4919231"/>
            <a:ext cx="814388" cy="321860"/>
          </a:xfrm>
          <a:prstGeom prst="rect">
            <a:avLst/>
          </a:prstGeom>
          <a:solidFill>
            <a:schemeClr val="accent4">
              <a:lumMod val="20000"/>
              <a:lumOff val="8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6" name="Rectangle 45"/>
          <p:cNvSpPr>
            <a:spLocks noChangeArrowheads="1"/>
          </p:cNvSpPr>
          <p:nvPr userDrawn="1"/>
        </p:nvSpPr>
        <p:spPr bwMode="auto">
          <a:xfrm>
            <a:off x="4373175" y="5415068"/>
            <a:ext cx="814388" cy="321860"/>
          </a:xfrm>
          <a:prstGeom prst="rect">
            <a:avLst/>
          </a:prstGeom>
          <a:solidFill>
            <a:schemeClr val="accent4">
              <a:lumMod val="60000"/>
              <a:lumOff val="4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7" name="Rectangle 46"/>
          <p:cNvSpPr>
            <a:spLocks noChangeArrowheads="1"/>
          </p:cNvSpPr>
          <p:nvPr userDrawn="1"/>
        </p:nvSpPr>
        <p:spPr bwMode="auto">
          <a:xfrm>
            <a:off x="5570151" y="4919231"/>
            <a:ext cx="814388" cy="321860"/>
          </a:xfrm>
          <a:prstGeom prst="rect">
            <a:avLst/>
          </a:prstGeom>
          <a:solidFill>
            <a:schemeClr val="accent5">
              <a:lumMod val="20000"/>
              <a:lumOff val="8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8" name="Rectangle 47"/>
          <p:cNvSpPr>
            <a:spLocks noChangeArrowheads="1"/>
          </p:cNvSpPr>
          <p:nvPr userDrawn="1"/>
        </p:nvSpPr>
        <p:spPr bwMode="auto">
          <a:xfrm>
            <a:off x="5570151" y="5415068"/>
            <a:ext cx="814388" cy="321860"/>
          </a:xfrm>
          <a:prstGeom prst="rect">
            <a:avLst/>
          </a:prstGeom>
          <a:solidFill>
            <a:schemeClr val="accent5">
              <a:lumMod val="60000"/>
              <a:lumOff val="4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49" name="Rectangle 48"/>
          <p:cNvSpPr>
            <a:spLocks noChangeArrowheads="1"/>
          </p:cNvSpPr>
          <p:nvPr userDrawn="1"/>
        </p:nvSpPr>
        <p:spPr bwMode="auto">
          <a:xfrm>
            <a:off x="6821147" y="4919231"/>
            <a:ext cx="814388" cy="321860"/>
          </a:xfrm>
          <a:prstGeom prst="rect">
            <a:avLst/>
          </a:prstGeom>
          <a:solidFill>
            <a:schemeClr val="tx1">
              <a:lumMod val="20000"/>
              <a:lumOff val="8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
        <p:nvSpPr>
          <p:cNvPr id="50" name="Rectangle 49"/>
          <p:cNvSpPr>
            <a:spLocks noChangeArrowheads="1"/>
          </p:cNvSpPr>
          <p:nvPr userDrawn="1"/>
        </p:nvSpPr>
        <p:spPr bwMode="auto">
          <a:xfrm>
            <a:off x="6821147" y="5415068"/>
            <a:ext cx="814388" cy="321860"/>
          </a:xfrm>
          <a:prstGeom prst="rect">
            <a:avLst/>
          </a:prstGeom>
          <a:solidFill>
            <a:schemeClr val="tx1">
              <a:lumMod val="60000"/>
              <a:lumOff val="40000"/>
            </a:schemeClr>
          </a:solidFill>
          <a:ln w="55000" cmpd="thickThin">
            <a:noFill/>
            <a:miter lim="800000"/>
            <a:headEnd/>
            <a:tailEnd/>
          </a:ln>
          <a:effectLst>
            <a:outerShdw blurRad="63500" sx="102000" sy="102000" algn="ctr" rotWithShape="0">
              <a:srgbClr val="000000">
                <a:alpha val="39999"/>
              </a:srgbClr>
            </a:outerShdw>
          </a:effectLst>
        </p:spPr>
        <p:txBody>
          <a:bodyPr anchor="ctr">
            <a:prstTxWarp prst="textNoShape">
              <a:avLst/>
            </a:prstTxWarp>
          </a:bodyPr>
          <a:lstStyle/>
          <a:p>
            <a:pPr algn="ctr" fontAlgn="auto">
              <a:spcBef>
                <a:spcPts val="0"/>
              </a:spcBef>
              <a:spcAft>
                <a:spcPts val="0"/>
              </a:spcAft>
              <a:defRPr/>
            </a:pPr>
            <a:endParaRPr lang="en-US" sz="1000" dirty="0">
              <a:solidFill>
                <a:schemeClr val="bg2"/>
              </a:solidFill>
              <a:latin typeface="+mn-lt"/>
              <a:ea typeface="+mn-ea"/>
              <a:cs typeface="+mn-cs"/>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descr="HNIcorner_cut.png"/>
          <p:cNvPicPr>
            <a:picLocks noChangeAspect="1"/>
          </p:cNvPicPr>
          <p:nvPr userDrawn="1"/>
        </p:nvPicPr>
        <p:blipFill>
          <a:blip r:embed="rId15"/>
          <a:stretch>
            <a:fillRect/>
          </a:stretch>
        </p:blipFill>
        <p:spPr>
          <a:xfrm>
            <a:off x="5995410" y="0"/>
            <a:ext cx="3148590" cy="1423419"/>
          </a:xfrm>
          <a:prstGeom prst="rect">
            <a:avLst/>
          </a:prstGeom>
        </p:spPr>
      </p:pic>
      <p:sp>
        <p:nvSpPr>
          <p:cNvPr id="2" name="Title Placeholder 1"/>
          <p:cNvSpPr>
            <a:spLocks noGrp="1"/>
          </p:cNvSpPr>
          <p:nvPr>
            <p:ph type="title"/>
          </p:nvPr>
        </p:nvSpPr>
        <p:spPr>
          <a:xfrm>
            <a:off x="612312" y="423311"/>
            <a:ext cx="7998897" cy="6727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12312" y="1600200"/>
            <a:ext cx="8074487"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Content Placeholder 5" descr="HNI_CMYK_DOT.png"/>
          <p:cNvPicPr>
            <a:picLocks noChangeAspect="1"/>
          </p:cNvPicPr>
          <p:nvPr userDrawn="1"/>
        </p:nvPicPr>
        <p:blipFill>
          <a:blip r:embed="rId16"/>
          <a:srcRect l="-20459" r="-20459"/>
          <a:stretch>
            <a:fillRect/>
          </a:stretch>
        </p:blipFill>
        <p:spPr>
          <a:xfrm>
            <a:off x="190113" y="677330"/>
            <a:ext cx="312738" cy="171450"/>
          </a:xfrm>
          <a:prstGeom prst="rect">
            <a:avLst/>
          </a:prstGeom>
        </p:spPr>
      </p:pic>
      <p:sp>
        <p:nvSpPr>
          <p:cNvPr id="12" name="Date Placeholder 11"/>
          <p:cNvSpPr>
            <a:spLocks noGrp="1"/>
          </p:cNvSpPr>
          <p:nvPr>
            <p:ph type="dt" sz="half" idx="2"/>
          </p:nvPr>
        </p:nvSpPr>
        <p:spPr>
          <a:xfrm>
            <a:off x="190113" y="6419511"/>
            <a:ext cx="1001517" cy="438488"/>
          </a:xfrm>
          <a:prstGeom prst="rect">
            <a:avLst/>
          </a:prstGeom>
        </p:spPr>
        <p:txBody>
          <a:bodyPr vert="horz" lIns="91440" tIns="45720" rIns="91440" bIns="45720" rtlCol="0" anchor="ctr"/>
          <a:lstStyle>
            <a:lvl1pPr algn="l">
              <a:defRPr sz="900">
                <a:solidFill>
                  <a:srgbClr val="F6A11C"/>
                </a:solidFill>
              </a:defRPr>
            </a:lvl1pPr>
          </a:lstStyle>
          <a:p>
            <a:fld id="{F0F399F4-8A18-8B47-8DF2-337489005AE8}" type="datetime1">
              <a:rPr lang="en-US" smtClean="0"/>
              <a:pPr/>
              <a:t>10/12/2011</a:t>
            </a:fld>
            <a:endParaRPr lang="en-US" dirty="0"/>
          </a:p>
        </p:txBody>
      </p:sp>
      <p:sp>
        <p:nvSpPr>
          <p:cNvPr id="14" name="Footer Placeholder 13"/>
          <p:cNvSpPr>
            <a:spLocks noGrp="1"/>
          </p:cNvSpPr>
          <p:nvPr>
            <p:ph type="ftr" sz="quarter" idx="3"/>
          </p:nvPr>
        </p:nvSpPr>
        <p:spPr>
          <a:xfrm>
            <a:off x="1191630" y="6419511"/>
            <a:ext cx="4828170" cy="438488"/>
          </a:xfrm>
          <a:prstGeom prst="rect">
            <a:avLst/>
          </a:prstGeom>
        </p:spPr>
        <p:txBody>
          <a:bodyPr vert="horz" lIns="91440" tIns="45720" rIns="91440" bIns="45720" rtlCol="0" anchor="ctr"/>
          <a:lstStyle>
            <a:lvl1pPr algn="l">
              <a:defRPr sz="900">
                <a:solidFill>
                  <a:schemeClr val="accent1"/>
                </a:solidFill>
              </a:defRPr>
            </a:lvl1pPr>
          </a:lstStyle>
          <a:p>
            <a:r>
              <a:rPr lang="en-US" dirty="0" smtClean="0"/>
              <a:t>XYZ Corporation</a:t>
            </a:r>
            <a:endParaRPr lang="en-US" dirty="0"/>
          </a:p>
        </p:txBody>
      </p:sp>
      <p:sp>
        <p:nvSpPr>
          <p:cNvPr id="15" name="Slide Number Placeholder 14"/>
          <p:cNvSpPr>
            <a:spLocks noGrp="1"/>
          </p:cNvSpPr>
          <p:nvPr>
            <p:ph type="sldNum" sz="quarter" idx="4"/>
          </p:nvPr>
        </p:nvSpPr>
        <p:spPr>
          <a:xfrm>
            <a:off x="6991350" y="6650537"/>
            <a:ext cx="2133600" cy="207462"/>
          </a:xfrm>
          <a:prstGeom prst="rect">
            <a:avLst/>
          </a:prstGeom>
        </p:spPr>
        <p:txBody>
          <a:bodyPr vert="horz" lIns="91440" tIns="45720" rIns="91440" bIns="45720" rtlCol="0" anchor="ctr"/>
          <a:lstStyle>
            <a:lvl1pPr algn="r">
              <a:defRPr sz="700">
                <a:solidFill>
                  <a:schemeClr val="tx1">
                    <a:tint val="75000"/>
                  </a:schemeClr>
                </a:solidFill>
              </a:defRPr>
            </a:lvl1pPr>
          </a:lstStyle>
          <a:p>
            <a:fld id="{8D61D149-F04B-D044-BD26-502CEE4F52C4}" type="slidenum">
              <a:rPr lang="en-US" smtClean="0"/>
              <a:pPr/>
              <a:t>‹#›</a:t>
            </a:fld>
            <a:endParaRPr lang="en-US" dirty="0"/>
          </a:p>
        </p:txBody>
      </p:sp>
      <p:pic>
        <p:nvPicPr>
          <p:cNvPr id="13" name="Picture 12" descr="3 Dimensions_RGB_warm gray 11.png"/>
          <p:cNvPicPr>
            <a:picLocks noChangeAspect="1"/>
          </p:cNvPicPr>
          <p:nvPr userDrawn="1"/>
        </p:nvPicPr>
        <p:blipFill>
          <a:blip r:embed="rId17"/>
          <a:stretch>
            <a:fillRect/>
          </a:stretch>
        </p:blipFill>
        <p:spPr>
          <a:xfrm>
            <a:off x="8468031" y="232370"/>
            <a:ext cx="526441" cy="326663"/>
          </a:xfrm>
          <a:prstGeom prst="rect">
            <a:avLst/>
          </a:prstGeom>
        </p:spPr>
      </p:pic>
      <p:pic>
        <p:nvPicPr>
          <p:cNvPr id="10" name="Picture 9" descr="HNI_RGB.png"/>
          <p:cNvPicPr>
            <a:picLocks noChangeAspect="1"/>
          </p:cNvPicPr>
          <p:nvPr userDrawn="1"/>
        </p:nvPicPr>
        <p:blipFill>
          <a:blip r:embed="rId18"/>
          <a:stretch>
            <a:fillRect/>
          </a:stretch>
        </p:blipFill>
        <p:spPr>
          <a:xfrm>
            <a:off x="7865532" y="6487123"/>
            <a:ext cx="982743" cy="370876"/>
          </a:xfrm>
          <a:prstGeom prst="rect">
            <a:avLst/>
          </a:prstGeom>
        </p:spPr>
      </p:pic>
      <p:pic>
        <p:nvPicPr>
          <p:cNvPr id="17" name="Picture 16" descr="CTG_RGB.png"/>
          <p:cNvPicPr>
            <a:picLocks noChangeAspect="1"/>
          </p:cNvPicPr>
          <p:nvPr userDrawn="1"/>
        </p:nvPicPr>
        <p:blipFill>
          <a:blip r:embed="rId19"/>
          <a:stretch>
            <a:fillRect/>
          </a:stretch>
        </p:blipFill>
        <p:spPr>
          <a:xfrm>
            <a:off x="6552399" y="6633603"/>
            <a:ext cx="1188720" cy="8999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4" r:id="rId6"/>
    <p:sldLayoutId id="2147483656" r:id="rId7"/>
    <p:sldLayoutId id="2147483657" r:id="rId8"/>
    <p:sldLayoutId id="2147483660" r:id="rId9"/>
    <p:sldLayoutId id="2147483661" r:id="rId10"/>
    <p:sldLayoutId id="2147483658" r:id="rId11"/>
    <p:sldLayoutId id="2147483662" r:id="rId12"/>
    <p:sldLayoutId id="2147483659" r:id="rId13"/>
  </p:sldLayoutIdLst>
  <p:transition spd="slow"/>
  <p:timing>
    <p:tnLst>
      <p:par>
        <p:cTn id="1" dur="indefinite" restart="never" nodeType="tmRoot"/>
      </p:par>
    </p:tnLst>
  </p:timing>
  <p:hf hdr="0"/>
  <p:txStyles>
    <p:titleStyle>
      <a:lvl1pPr algn="l" defTabSz="457200" rtl="0" eaLnBrk="1" latinLnBrk="0" hangingPunct="1">
        <a:spcBef>
          <a:spcPct val="0"/>
        </a:spcBef>
        <a:buNone/>
        <a:defRPr sz="2400" b="1" kern="1200" cap="all">
          <a:solidFill>
            <a:srgbClr val="1D61A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ni.com/" TargetMode="External"/><Relationship Id="rId2" Type="http://schemas.openxmlformats.org/officeDocument/2006/relationships/hyperlink" Target="mailto:rkuhs@hni.com" TargetMode="External"/><Relationship Id="rId1" Type="http://schemas.openxmlformats.org/officeDocument/2006/relationships/slideLayout" Target="../slideLayouts/slideLayout2.xml"/><Relationship Id="rId6" Type="http://schemas.openxmlformats.org/officeDocument/2006/relationships/hyperlink" Target="http://www.dmgr.com/" TargetMode="External"/><Relationship Id="rId5" Type="http://schemas.openxmlformats.org/officeDocument/2006/relationships/hyperlink" Target="mailto:jwalther@dmgr.com" TargetMode="External"/><Relationship Id="rId4" Type="http://schemas.openxmlformats.org/officeDocument/2006/relationships/hyperlink" Target="http://hni.com/concealed-carry-re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417" y="2130425"/>
            <a:ext cx="8321741" cy="1470025"/>
          </a:xfrm>
        </p:spPr>
        <p:txBody>
          <a:bodyPr>
            <a:normAutofit fontScale="90000"/>
          </a:bodyPr>
          <a:lstStyle/>
          <a:p>
            <a:pPr algn="ctr"/>
            <a:r>
              <a:rPr lang="en-US" sz="3400" dirty="0" smtClean="0"/>
              <a:t>Don’t Shoot Yourself in the foot:</a:t>
            </a:r>
            <a:br>
              <a:rPr lang="en-US" sz="3400" dirty="0" smtClean="0"/>
            </a:br>
            <a:r>
              <a:rPr lang="en-US" sz="2700" dirty="0" smtClean="0"/>
              <a:t>understanding wi’s concealed carry law</a:t>
            </a:r>
            <a:endParaRPr lang="en-US" sz="2700" dirty="0"/>
          </a:p>
        </p:txBody>
      </p:sp>
      <p:sp>
        <p:nvSpPr>
          <p:cNvPr id="4" name="Rectangle 3"/>
          <p:cNvSpPr txBox="1">
            <a:spLocks noChangeArrowheads="1"/>
          </p:cNvSpPr>
          <p:nvPr/>
        </p:nvSpPr>
        <p:spPr>
          <a:xfrm>
            <a:off x="430928" y="4477432"/>
            <a:ext cx="7848600" cy="1119352"/>
          </a:xfrm>
          <a:prstGeom prst="rect">
            <a:avLst/>
          </a:prstGeom>
        </p:spPr>
        <p:txBody>
          <a:bodyPr vert="horz" lIns="91440" tIns="45720" rIns="91440" bIns="45720" rtlCol="0">
            <a:normAutofit/>
          </a:bodyPr>
          <a:lstStyle/>
          <a:p>
            <a:pPr lvl="0">
              <a:spcBef>
                <a:spcPct val="20000"/>
              </a:spcBef>
              <a:defRPr/>
            </a:pP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p:txBody>
      </p:sp>
      <p:pic>
        <p:nvPicPr>
          <p:cNvPr id="5" name="Picture 4" descr="MG LOGO REV09_OL.png"/>
          <p:cNvPicPr>
            <a:picLocks noChangeAspect="1"/>
          </p:cNvPicPr>
          <p:nvPr/>
        </p:nvPicPr>
        <p:blipFill>
          <a:blip r:embed="rId2">
            <a:clrChange>
              <a:clrFrom>
                <a:srgbClr val="FFFFFF"/>
              </a:clrFrom>
              <a:clrTo>
                <a:srgbClr val="FFFFFF">
                  <a:alpha val="0"/>
                </a:srgbClr>
              </a:clrTo>
            </a:clrChange>
          </a:blip>
          <a:srcRect l="20845" t="27586" r="21440" b="59541"/>
          <a:stretch>
            <a:fillRect/>
          </a:stretch>
        </p:blipFill>
        <p:spPr>
          <a:xfrm>
            <a:off x="0" y="5968887"/>
            <a:ext cx="3381829" cy="976198"/>
          </a:xfrm>
          <a:prstGeom prst="rect">
            <a:avLst/>
          </a:prstGeom>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Special Events</a:t>
            </a:r>
          </a:p>
          <a:p>
            <a:r>
              <a:rPr lang="en-US" dirty="0" smtClean="0"/>
              <a:t>Open to the public,</a:t>
            </a:r>
          </a:p>
          <a:p>
            <a:r>
              <a:rPr lang="en-US" dirty="0" smtClean="0"/>
              <a:t>Duration of not more than 3 weeks, and</a:t>
            </a:r>
          </a:p>
          <a:p>
            <a:r>
              <a:rPr lang="en-US" dirty="0" smtClean="0"/>
              <a:t>Either has designated entrances to and from the event that are locked when the event is closed or requires an admission.</a:t>
            </a:r>
          </a:p>
          <a:p>
            <a:r>
              <a:rPr lang="en-US" dirty="0" smtClean="0"/>
              <a:t>Parking facilities</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Taverns</a:t>
            </a:r>
          </a:p>
          <a:p>
            <a:r>
              <a:rPr lang="en-US" dirty="0" smtClean="0"/>
              <a:t>May carry concealed weapon in a tavern</a:t>
            </a:r>
          </a:p>
          <a:p>
            <a:r>
              <a:rPr lang="en-US" dirty="0" smtClean="0"/>
              <a:t>May not consume alcohol on the premises while carrying a concealed weapon</a:t>
            </a:r>
          </a:p>
          <a:p>
            <a:r>
              <a:rPr lang="en-US" dirty="0" smtClean="0"/>
              <a:t>May not “go armed” while under the influence*</a:t>
            </a:r>
          </a:p>
          <a:p>
            <a:r>
              <a:rPr lang="en-US" dirty="0" smtClean="0"/>
              <a:t>Tavern owners may prohibit weapons on their premises</a:t>
            </a:r>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a:t>
            </a:r>
            <a:r>
              <a:rPr lang="en-US" sz="1000" dirty="0" smtClean="0"/>
              <a:t>Contained in existing WI law</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Exceptions</a:t>
            </a:r>
          </a:p>
          <a:p>
            <a:r>
              <a:rPr lang="en-US" dirty="0" smtClean="0"/>
              <a:t>Parking facilities</a:t>
            </a:r>
          </a:p>
          <a:p>
            <a:r>
              <a:rPr lang="en-US" dirty="0" smtClean="0"/>
              <a:t>Judges with concealed carry permit</a:t>
            </a:r>
          </a:p>
          <a:p>
            <a:r>
              <a:rPr lang="en-US" dirty="0" smtClean="0"/>
              <a:t>District attorney or assistant district attorney with a concealed carry permit</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immunity</a:t>
            </a:r>
            <a:endParaRPr lang="en-US" dirty="0"/>
          </a:p>
        </p:txBody>
      </p:sp>
      <p:sp>
        <p:nvSpPr>
          <p:cNvPr id="51203" name="Rectangle 3"/>
          <p:cNvSpPr>
            <a:spLocks noGrp="1" noChangeArrowheads="1"/>
          </p:cNvSpPr>
          <p:nvPr>
            <p:ph sz="quarter" idx="1"/>
          </p:nvPr>
        </p:nvSpPr>
        <p:spPr/>
        <p:txBody>
          <a:bodyPr>
            <a:normAutofit/>
          </a:bodyPr>
          <a:lstStyle/>
          <a:p>
            <a:r>
              <a:rPr lang="en-US" dirty="0" smtClean="0"/>
              <a:t>Employees</a:t>
            </a:r>
          </a:p>
          <a:p>
            <a:r>
              <a:rPr lang="en-US" dirty="0" smtClean="0"/>
              <a:t>Visitors</a:t>
            </a:r>
          </a:p>
          <a:p>
            <a:r>
              <a:rPr lang="en-US" dirty="0" smtClean="0"/>
              <a:t>Insurance</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Self-defense</a:t>
            </a:r>
            <a:endParaRPr lang="en-US" dirty="0"/>
          </a:p>
        </p:txBody>
      </p:sp>
      <p:sp>
        <p:nvSpPr>
          <p:cNvPr id="51203" name="Rectangle 3"/>
          <p:cNvSpPr>
            <a:spLocks noGrp="1" noChangeArrowheads="1"/>
          </p:cNvSpPr>
          <p:nvPr>
            <p:ph sz="quarter" idx="1"/>
          </p:nvPr>
        </p:nvSpPr>
        <p:spPr/>
        <p:txBody>
          <a:bodyPr>
            <a:normAutofit/>
          </a:bodyPr>
          <a:lstStyle/>
          <a:p>
            <a:r>
              <a:rPr lang="en-US" dirty="0" smtClean="0"/>
              <a:t>No change in right to exercise self-defense or defense of others</a:t>
            </a:r>
          </a:p>
          <a:p>
            <a:r>
              <a:rPr lang="en-US" dirty="0" smtClean="0"/>
              <a:t>A person can defend himself or a third person by using as much force as necessary to prevent or stop an attack, but cannot intentionally cause death or great bodily harm unless necessary to prevent imminent death or great bodily harm to him or the third person. </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Local laws</a:t>
            </a:r>
            <a:endParaRPr lang="en-US" dirty="0"/>
          </a:p>
        </p:txBody>
      </p:sp>
      <p:sp>
        <p:nvSpPr>
          <p:cNvPr id="51203" name="Rectangle 3"/>
          <p:cNvSpPr>
            <a:spLocks noGrp="1" noChangeArrowheads="1"/>
          </p:cNvSpPr>
          <p:nvPr>
            <p:ph sz="quarter" idx="1"/>
          </p:nvPr>
        </p:nvSpPr>
        <p:spPr>
          <a:xfrm>
            <a:off x="536722" y="1511992"/>
            <a:ext cx="8074487" cy="4525963"/>
          </a:xfrm>
        </p:spPr>
        <p:txBody>
          <a:bodyPr>
            <a:normAutofit/>
          </a:bodyPr>
          <a:lstStyle/>
          <a:p>
            <a:r>
              <a:rPr lang="en-US" dirty="0" smtClean="0"/>
              <a:t>City, village or town ordinances may restrict the discharge of a firearm</a:t>
            </a:r>
          </a:p>
          <a:p>
            <a:r>
              <a:rPr lang="en-US" dirty="0" smtClean="0"/>
              <a:t>State law prohibits discharging a firearm near certain parks, from a vehicle, from or across a highway, into a building, or from an aircraft</a:t>
            </a:r>
          </a:p>
          <a:p>
            <a:r>
              <a:rPr lang="en-US" dirty="0" smtClean="0"/>
              <a:t>May not load, carry, or go armed with a firearm with a malicious or illegal intent, </a:t>
            </a:r>
          </a:p>
          <a:p>
            <a:r>
              <a:rPr lang="en-US" dirty="0" smtClean="0"/>
              <a:t>May not intentionally point a firearm with malicious or illegal intent, or</a:t>
            </a:r>
          </a:p>
          <a:p>
            <a:r>
              <a:rPr lang="en-US" dirty="0" smtClean="0"/>
              <a:t>May not negligently or recklessly endangering the safety of another with a weapon.</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Next Steps</a:t>
            </a:r>
            <a:endParaRPr lang="en-US" dirty="0"/>
          </a:p>
        </p:txBody>
      </p:sp>
      <p:sp>
        <p:nvSpPr>
          <p:cNvPr id="51203" name="Rectangle 3"/>
          <p:cNvSpPr>
            <a:spLocks noGrp="1" noChangeArrowheads="1"/>
          </p:cNvSpPr>
          <p:nvPr>
            <p:ph sz="quarter" idx="1"/>
          </p:nvPr>
        </p:nvSpPr>
        <p:spPr>
          <a:xfrm>
            <a:off x="536722" y="1541020"/>
            <a:ext cx="8074487" cy="4525963"/>
          </a:xfrm>
        </p:spPr>
        <p:txBody>
          <a:bodyPr>
            <a:normAutofit/>
          </a:bodyPr>
          <a:lstStyle/>
          <a:p>
            <a:r>
              <a:rPr lang="en-US" dirty="0" smtClean="0"/>
              <a:t>Decide if your organization will allow firearms on your premises</a:t>
            </a:r>
          </a:p>
          <a:p>
            <a:r>
              <a:rPr lang="en-US" dirty="0" smtClean="0"/>
              <a:t>Implement policy</a:t>
            </a:r>
          </a:p>
          <a:p>
            <a:pPr lvl="1"/>
            <a:r>
              <a:rPr lang="en-US" dirty="0" smtClean="0"/>
              <a:t>Display posters, if applicable</a:t>
            </a:r>
          </a:p>
          <a:p>
            <a:pPr lvl="1"/>
            <a:r>
              <a:rPr lang="en-US" dirty="0" smtClean="0"/>
              <a:t>Review your anti-violence policies</a:t>
            </a:r>
          </a:p>
          <a:p>
            <a:pPr lvl="1"/>
            <a:r>
              <a:rPr lang="en-US" dirty="0" smtClean="0"/>
              <a:t>Consistently enforce your policies</a:t>
            </a:r>
          </a:p>
          <a:p>
            <a:r>
              <a:rPr lang="en-US" dirty="0" smtClean="0"/>
              <a:t>Good practices for safely handling employee situations</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dirty="0" smtClean="0"/>
              <a:t>discussion</a:t>
            </a:r>
          </a:p>
        </p:txBody>
      </p:sp>
      <p:sp>
        <p:nvSpPr>
          <p:cNvPr id="4" name="Content Placeholder 3"/>
          <p:cNvSpPr>
            <a:spLocks noGrp="1"/>
          </p:cNvSpPr>
          <p:nvPr>
            <p:ph idx="1"/>
          </p:nvPr>
        </p:nvSpPr>
        <p:spPr/>
        <p:txBody>
          <a:bodyPr/>
          <a:lstStyle/>
          <a:p>
            <a:r>
              <a:rPr lang="en-US" b="1" dirty="0" smtClean="0"/>
              <a:t>Renee Kuhs</a:t>
            </a:r>
          </a:p>
          <a:p>
            <a:pPr>
              <a:buNone/>
            </a:pPr>
            <a:r>
              <a:rPr lang="en-US" b="1" dirty="0" smtClean="0"/>
              <a:t>	Compliance Attorney, HNI</a:t>
            </a:r>
          </a:p>
          <a:p>
            <a:pPr lvl="1">
              <a:buNone/>
            </a:pPr>
            <a:r>
              <a:rPr lang="en-US" dirty="0" smtClean="0"/>
              <a:t>Email:  </a:t>
            </a:r>
            <a:r>
              <a:rPr lang="en-US" dirty="0" smtClean="0">
                <a:hlinkClick r:id="rId2"/>
              </a:rPr>
              <a:t>rkuhs@hni.com</a:t>
            </a:r>
            <a:endParaRPr lang="en-US" dirty="0" smtClean="0"/>
          </a:p>
          <a:p>
            <a:pPr lvl="1">
              <a:buNone/>
            </a:pPr>
            <a:r>
              <a:rPr lang="en-US" dirty="0" smtClean="0"/>
              <a:t>Phone: 414-641-5803</a:t>
            </a:r>
          </a:p>
          <a:p>
            <a:pPr lvl="1">
              <a:buNone/>
            </a:pPr>
            <a:r>
              <a:rPr lang="en-US" dirty="0" smtClean="0"/>
              <a:t>Website:  </a:t>
            </a:r>
            <a:r>
              <a:rPr lang="en-US" dirty="0" smtClean="0">
                <a:hlinkClick r:id="rId3"/>
              </a:rPr>
              <a:t>www.hni.com</a:t>
            </a:r>
            <a:endParaRPr lang="en-US" dirty="0" smtClean="0"/>
          </a:p>
          <a:p>
            <a:pPr lvl="1">
              <a:buNone/>
            </a:pPr>
            <a:r>
              <a:rPr lang="en-US" u="sng" smtClean="0">
                <a:hlinkClick r:id="rId4"/>
              </a:rPr>
              <a:t>http://hni.com/concealed-carry-resources</a:t>
            </a:r>
            <a:endParaRPr lang="en-US" smtClean="0"/>
          </a:p>
          <a:p>
            <a:pPr lvl="1">
              <a:buNone/>
            </a:pPr>
            <a:endParaRPr lang="en-US" dirty="0" smtClean="0"/>
          </a:p>
          <a:p>
            <a:r>
              <a:rPr lang="en-US" b="1" dirty="0" smtClean="0"/>
              <a:t>Jennifer Walther</a:t>
            </a:r>
          </a:p>
          <a:p>
            <a:pPr>
              <a:buNone/>
            </a:pPr>
            <a:r>
              <a:rPr lang="en-US" b="1" dirty="0" smtClean="0"/>
              <a:t>	Shareholder, Mawicke &amp; Goisman, S.C.</a:t>
            </a:r>
          </a:p>
          <a:p>
            <a:pPr lvl="1">
              <a:buNone/>
            </a:pPr>
            <a:r>
              <a:rPr lang="en-US" dirty="0" smtClean="0"/>
              <a:t>Email:  </a:t>
            </a:r>
            <a:r>
              <a:rPr lang="en-US" dirty="0" smtClean="0">
                <a:hlinkClick r:id="rId5"/>
              </a:rPr>
              <a:t>jwalther@dmgr.com</a:t>
            </a:r>
            <a:endParaRPr lang="en-US" dirty="0" smtClean="0"/>
          </a:p>
          <a:p>
            <a:pPr lvl="1">
              <a:buNone/>
            </a:pPr>
            <a:r>
              <a:rPr lang="en-US" dirty="0" smtClean="0"/>
              <a:t>Phone:  414-224-0600 </a:t>
            </a:r>
          </a:p>
          <a:p>
            <a:pPr lvl="1">
              <a:buNone/>
            </a:pPr>
            <a:r>
              <a:rPr lang="en-US" dirty="0" smtClean="0"/>
              <a:t>Website:  </a:t>
            </a:r>
            <a:r>
              <a:rPr lang="en-US" dirty="0" smtClean="0">
                <a:hlinkClick r:id="rId6"/>
              </a:rPr>
              <a:t>www.dmgr.com</a:t>
            </a: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Presenters:</a:t>
            </a:r>
            <a:endParaRPr lang="en-US" dirty="0"/>
          </a:p>
        </p:txBody>
      </p:sp>
      <p:sp>
        <p:nvSpPr>
          <p:cNvPr id="51203" name="Rectangle 3"/>
          <p:cNvSpPr>
            <a:spLocks noGrp="1" noChangeArrowheads="1"/>
          </p:cNvSpPr>
          <p:nvPr>
            <p:ph sz="quarter" idx="1"/>
          </p:nvPr>
        </p:nvSpPr>
        <p:spPr/>
        <p:txBody>
          <a:bodyPr/>
          <a:lstStyle/>
          <a:p>
            <a:r>
              <a:rPr lang="en-US" b="1" dirty="0" smtClean="0"/>
              <a:t>Renee Kuhs</a:t>
            </a:r>
          </a:p>
          <a:p>
            <a:pPr lvl="1"/>
            <a:r>
              <a:rPr lang="en-US" dirty="0" smtClean="0"/>
              <a:t>Compliance Attorney, HNI</a:t>
            </a:r>
          </a:p>
          <a:p>
            <a:pPr lvl="1">
              <a:buNone/>
            </a:pPr>
            <a:endParaRPr lang="en-US" dirty="0" smtClean="0"/>
          </a:p>
          <a:p>
            <a:r>
              <a:rPr lang="en-US" b="1" dirty="0" smtClean="0"/>
              <a:t>Jennifer Walther</a:t>
            </a:r>
          </a:p>
          <a:p>
            <a:pPr lvl="1"/>
            <a:r>
              <a:rPr lang="en-US" dirty="0" smtClean="0"/>
              <a:t>Shareholder, Mawicke &amp; Goisman, S.C.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introduction</a:t>
            </a:r>
            <a:endParaRPr lang="en-US" dirty="0"/>
          </a:p>
        </p:txBody>
      </p:sp>
      <p:sp>
        <p:nvSpPr>
          <p:cNvPr id="51203" name="Rectangle 3"/>
          <p:cNvSpPr>
            <a:spLocks noGrp="1" noChangeArrowheads="1"/>
          </p:cNvSpPr>
          <p:nvPr>
            <p:ph sz="quarter" idx="1"/>
          </p:nvPr>
        </p:nvSpPr>
        <p:spPr/>
        <p:txBody>
          <a:bodyPr>
            <a:normAutofit/>
          </a:bodyPr>
          <a:lstStyle/>
          <a:p>
            <a:r>
              <a:rPr lang="en-US" dirty="0" smtClean="0"/>
              <a:t>Personal Protection Act</a:t>
            </a:r>
          </a:p>
          <a:p>
            <a:r>
              <a:rPr lang="en-US" dirty="0" smtClean="0"/>
              <a:t>Effective November 1, 2011</a:t>
            </a:r>
          </a:p>
          <a:p>
            <a:r>
              <a:rPr lang="en-US" dirty="0" smtClean="0"/>
              <a:t>All organizations should evaluate the impact of this new law</a:t>
            </a:r>
          </a:p>
          <a:p>
            <a:r>
              <a:rPr lang="en-US" dirty="0" smtClean="0"/>
              <a:t>Understand the rights of individuals that hold a concealed carry permit</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weapons</a:t>
            </a:r>
            <a:endParaRPr lang="en-US" dirty="0"/>
          </a:p>
        </p:txBody>
      </p:sp>
      <p:sp>
        <p:nvSpPr>
          <p:cNvPr id="51203" name="Rectangle 3"/>
          <p:cNvSpPr>
            <a:spLocks noGrp="1" noChangeArrowheads="1"/>
          </p:cNvSpPr>
          <p:nvPr>
            <p:ph sz="quarter" idx="1"/>
          </p:nvPr>
        </p:nvSpPr>
        <p:spPr/>
        <p:txBody>
          <a:bodyPr>
            <a:normAutofit/>
          </a:bodyPr>
          <a:lstStyle/>
          <a:p>
            <a:r>
              <a:rPr lang="en-US" dirty="0" smtClean="0"/>
              <a:t>Handgun</a:t>
            </a:r>
          </a:p>
          <a:p>
            <a:r>
              <a:rPr lang="en-US" dirty="0" smtClean="0"/>
              <a:t>Electric weapon</a:t>
            </a:r>
          </a:p>
          <a:p>
            <a:r>
              <a:rPr lang="en-US" dirty="0" smtClean="0"/>
              <a:t>Knife, other than a switchblade</a:t>
            </a:r>
          </a:p>
          <a:p>
            <a:r>
              <a:rPr lang="en-US" dirty="0" smtClean="0"/>
              <a:t>Billy club</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Permits</a:t>
            </a:r>
            <a:endParaRPr lang="en-US" dirty="0"/>
          </a:p>
        </p:txBody>
      </p:sp>
      <p:sp>
        <p:nvSpPr>
          <p:cNvPr id="51203" name="Rectangle 3"/>
          <p:cNvSpPr>
            <a:spLocks noGrp="1" noChangeArrowheads="1"/>
          </p:cNvSpPr>
          <p:nvPr>
            <p:ph sz="quarter" idx="1"/>
          </p:nvPr>
        </p:nvSpPr>
        <p:spPr/>
        <p:txBody>
          <a:bodyPr>
            <a:normAutofit/>
          </a:bodyPr>
          <a:lstStyle/>
          <a:p>
            <a:r>
              <a:rPr lang="en-US" dirty="0" smtClean="0"/>
              <a:t>Provide proof of training</a:t>
            </a:r>
          </a:p>
          <a:p>
            <a:r>
              <a:rPr lang="en-US" dirty="0" smtClean="0"/>
              <a:t>21 years or older</a:t>
            </a:r>
          </a:p>
          <a:p>
            <a:r>
              <a:rPr lang="en-US" dirty="0" smtClean="0"/>
              <a:t>Not prohibited by state or federal law from possessing a firearm</a:t>
            </a:r>
          </a:p>
          <a:p>
            <a:r>
              <a:rPr lang="en-US" dirty="0" smtClean="0"/>
              <a:t>Not charged with a misdemeanor or felony </a:t>
            </a:r>
            <a:r>
              <a:rPr lang="en-US" u="sng" dirty="0" smtClean="0"/>
              <a:t>and</a:t>
            </a:r>
            <a:r>
              <a:rPr lang="en-US" dirty="0" smtClean="0"/>
              <a:t> court has prohibited the individual from possessing a dangerous weapon </a:t>
            </a:r>
          </a:p>
          <a:p>
            <a:r>
              <a:rPr lang="en-US" dirty="0" smtClean="0"/>
              <a:t>Wisconsin resident</a:t>
            </a:r>
          </a:p>
          <a:p>
            <a:r>
              <a:rPr lang="en-US" dirty="0" smtClean="0"/>
              <a:t>Permit lasts 5 years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Prohibited Places</a:t>
            </a:r>
          </a:p>
          <a:p>
            <a:r>
              <a:rPr lang="en-US" dirty="0" smtClean="0"/>
              <a:t>Police station, sheriff’s office, state patrol station, or office of Division of Criminal Investigation at DOJ.</a:t>
            </a:r>
          </a:p>
          <a:p>
            <a:r>
              <a:rPr lang="en-US" dirty="0" smtClean="0"/>
              <a:t>Any portion of a prison, jail, house of correction, or secured correctional facility</a:t>
            </a:r>
          </a:p>
          <a:p>
            <a:r>
              <a:rPr lang="en-US" dirty="0" smtClean="0"/>
              <a:t>Any secured mental health institution </a:t>
            </a:r>
          </a:p>
          <a:p>
            <a:r>
              <a:rPr lang="en-US" dirty="0" smtClean="0"/>
              <a:t>Any portion of a building that is a county, state, or federal courthouse</a:t>
            </a:r>
          </a:p>
          <a:p>
            <a:r>
              <a:rPr lang="en-US" dirty="0" smtClean="0"/>
              <a:t>Municipal courtrooms if court is in session</a:t>
            </a:r>
          </a:p>
          <a:p>
            <a:r>
              <a:rPr lang="en-US" dirty="0" smtClean="0"/>
              <a:t>A place beyond a security checkpoint in an airport</a:t>
            </a:r>
          </a:p>
          <a:p>
            <a:pPr lvl="1"/>
            <a:endParaRPr lang="en-US" dirty="0"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Employers</a:t>
            </a:r>
          </a:p>
          <a:p>
            <a:r>
              <a:rPr lang="en-US" dirty="0" smtClean="0"/>
              <a:t>Decide whether or not to allow concealed carry of weapons</a:t>
            </a:r>
          </a:p>
          <a:p>
            <a:r>
              <a:rPr lang="en-US" dirty="0" smtClean="0"/>
              <a:t>Immunity &amp; worker’s compensation insurance</a:t>
            </a:r>
          </a:p>
          <a:p>
            <a:r>
              <a:rPr lang="en-US" dirty="0" smtClean="0"/>
              <a:t>If prohibited:</a:t>
            </a:r>
          </a:p>
          <a:p>
            <a:pPr lvl="1"/>
            <a:r>
              <a:rPr lang="en-US" dirty="0" smtClean="0"/>
              <a:t>Posters</a:t>
            </a:r>
          </a:p>
          <a:p>
            <a:pPr lvl="1"/>
            <a:r>
              <a:rPr lang="en-US" dirty="0" smtClean="0"/>
              <a:t>Enforce Policy</a:t>
            </a:r>
          </a:p>
          <a:p>
            <a:r>
              <a:rPr lang="en-US" dirty="0" smtClean="0"/>
              <a:t>Parking facilities</a:t>
            </a:r>
          </a:p>
          <a:p>
            <a:r>
              <a:rPr lang="en-US" dirty="0" smtClean="0"/>
              <a:t>Use of personal vehicles for business purposes</a:t>
            </a:r>
          </a:p>
          <a:p>
            <a:r>
              <a:rPr lang="en-US" dirty="0" smtClean="0"/>
              <a:t>May prohibit firearms/electric weapons in designated areas </a:t>
            </a:r>
          </a:p>
          <a:p>
            <a:r>
              <a:rPr lang="en-US" dirty="0" smtClean="0"/>
              <a:t>Temporary employees</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Business Owners</a:t>
            </a:r>
          </a:p>
          <a:p>
            <a:r>
              <a:rPr lang="en-US" dirty="0" smtClean="0"/>
              <a:t>Decide whether or not visitors may carry concealed weapons</a:t>
            </a:r>
          </a:p>
          <a:p>
            <a:r>
              <a:rPr lang="en-US" dirty="0" smtClean="0"/>
              <a:t>Immunity &amp; general liability policy</a:t>
            </a:r>
          </a:p>
          <a:p>
            <a:r>
              <a:rPr lang="en-US" dirty="0" smtClean="0"/>
              <a:t>If prohibited:</a:t>
            </a:r>
          </a:p>
          <a:p>
            <a:pPr lvl="1"/>
            <a:r>
              <a:rPr lang="en-US" dirty="0" smtClean="0"/>
              <a:t>Posters</a:t>
            </a:r>
          </a:p>
          <a:p>
            <a:pPr lvl="1"/>
            <a:r>
              <a:rPr lang="en-US" dirty="0" smtClean="0"/>
              <a:t>Enforce Policy</a:t>
            </a:r>
          </a:p>
          <a:p>
            <a:r>
              <a:rPr lang="en-US" dirty="0" smtClean="0"/>
              <a:t>Parking facilities</a:t>
            </a:r>
          </a:p>
          <a:p>
            <a:pPr lvl="1">
              <a:buNone/>
            </a:pPr>
            <a:endParaRPr 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dirty="0" smtClean="0"/>
              <a:t>venues</a:t>
            </a:r>
            <a:endParaRPr lang="en-US" dirty="0"/>
          </a:p>
        </p:txBody>
      </p:sp>
      <p:sp>
        <p:nvSpPr>
          <p:cNvPr id="51203" name="Rectangle 3"/>
          <p:cNvSpPr>
            <a:spLocks noGrp="1" noChangeArrowheads="1"/>
          </p:cNvSpPr>
          <p:nvPr>
            <p:ph sz="quarter" idx="1"/>
          </p:nvPr>
        </p:nvSpPr>
        <p:spPr/>
        <p:txBody>
          <a:bodyPr>
            <a:normAutofit/>
          </a:bodyPr>
          <a:lstStyle/>
          <a:p>
            <a:pPr>
              <a:buNone/>
            </a:pPr>
            <a:r>
              <a:rPr lang="en-US" u="sng" dirty="0" smtClean="0"/>
              <a:t>School Zones</a:t>
            </a:r>
          </a:p>
          <a:p>
            <a:r>
              <a:rPr lang="en-US" dirty="0" smtClean="0"/>
              <a:t>Gun-Free Zone Act of 1990 </a:t>
            </a:r>
          </a:p>
          <a:p>
            <a:pPr lvl="1"/>
            <a:r>
              <a:rPr lang="en-US" dirty="0" smtClean="0"/>
              <a:t>School – public, parochial or private school, or tribunal school which provides an educational program for one or more grades 1 through 12 </a:t>
            </a:r>
          </a:p>
          <a:p>
            <a:pPr lvl="1"/>
            <a:r>
              <a:rPr lang="en-US" dirty="0" smtClean="0"/>
              <a:t>School Zone – 1,000 feet of school grounds</a:t>
            </a:r>
          </a:p>
          <a:p>
            <a:r>
              <a:rPr lang="en-US" dirty="0" smtClean="0"/>
              <a:t>Personal Protection Act</a:t>
            </a:r>
          </a:p>
          <a:p>
            <a:pPr lvl="1"/>
            <a:r>
              <a:rPr lang="en-US" dirty="0" smtClean="0"/>
              <a:t>Persons with a license to carry a concealed weapon may carry a concealed weapon within 1,000 feet of the school but not on school grounds.</a:t>
            </a:r>
          </a:p>
          <a:p>
            <a:pPr lvl="1"/>
            <a:r>
              <a:rPr lang="en-US" dirty="0" smtClean="0"/>
              <a:t>Persons with a license to carry a concealed weapon may </a:t>
            </a:r>
            <a:r>
              <a:rPr lang="en-US" b="1" dirty="0" smtClean="0"/>
              <a:t>not</a:t>
            </a:r>
            <a:r>
              <a:rPr lang="en-US" dirty="0" smtClean="0"/>
              <a:t> carry  on school grounds. </a:t>
            </a:r>
          </a:p>
          <a:p>
            <a:pPr lvl="1"/>
            <a:endParaRPr lang="en-US" dirty="0" smtClean="0"/>
          </a:p>
          <a:p>
            <a:pPr lvl="1">
              <a:buNone/>
            </a:pPr>
            <a:endParaRPr lang="en-US"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Custom 6">
      <a:dk1>
        <a:srgbClr val="605E5D"/>
      </a:dk1>
      <a:lt1>
        <a:sysClr val="window" lastClr="FFFFFF"/>
      </a:lt1>
      <a:dk2>
        <a:srgbClr val="1D61A0"/>
      </a:dk2>
      <a:lt2>
        <a:srgbClr val="EEECE1"/>
      </a:lt2>
      <a:accent1>
        <a:srgbClr val="E99339"/>
      </a:accent1>
      <a:accent2>
        <a:srgbClr val="1D61A0"/>
      </a:accent2>
      <a:accent3>
        <a:srgbClr val="51A542"/>
      </a:accent3>
      <a:accent4>
        <a:srgbClr val="5D78A2"/>
      </a:accent4>
      <a:accent5>
        <a:srgbClr val="499BC9"/>
      </a:accent5>
      <a:accent6>
        <a:srgbClr val="59B548"/>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7698</TotalTime>
  <Words>636</Words>
  <Application>Microsoft Macintosh PowerPoint</Application>
  <PresentationFormat>On-screen Show (4:3)</PresentationFormat>
  <Paragraphs>119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Don’t Shoot Yourself in the foot: understanding wi’s concealed carry law</vt:lpstr>
      <vt:lpstr>Presenters:</vt:lpstr>
      <vt:lpstr>introduction</vt:lpstr>
      <vt:lpstr>weapons</vt:lpstr>
      <vt:lpstr>Permits</vt:lpstr>
      <vt:lpstr>venues</vt:lpstr>
      <vt:lpstr>venues</vt:lpstr>
      <vt:lpstr>venues</vt:lpstr>
      <vt:lpstr>venues</vt:lpstr>
      <vt:lpstr>venues</vt:lpstr>
      <vt:lpstr>venues</vt:lpstr>
      <vt:lpstr>venues</vt:lpstr>
      <vt:lpstr>immunity</vt:lpstr>
      <vt:lpstr>Self-defense</vt:lpstr>
      <vt:lpstr>Local laws</vt:lpstr>
      <vt:lpstr>Next Steps</vt:lpstr>
      <vt:lpstr>discussion</vt:lpstr>
    </vt:vector>
  </TitlesOfParts>
  <Company>Core Creative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HNI BRAND</dc:title>
  <dc:creator>Angi Krueger</dc:creator>
  <cp:lastModifiedBy>Renee Kuhs</cp:lastModifiedBy>
  <cp:revision>175</cp:revision>
  <cp:lastPrinted>2009-09-29T14:53:26Z</cp:lastPrinted>
  <dcterms:created xsi:type="dcterms:W3CDTF">2009-10-02T16:36:39Z</dcterms:created>
  <dcterms:modified xsi:type="dcterms:W3CDTF">2011-10-12T14:44:49Z</dcterms:modified>
</cp:coreProperties>
</file>